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19"/>
  </p:notesMasterIdLst>
  <p:sldIdLst>
    <p:sldId id="256" r:id="rId2"/>
    <p:sldId id="271" r:id="rId3"/>
    <p:sldId id="274" r:id="rId4"/>
    <p:sldId id="273" r:id="rId5"/>
    <p:sldId id="276" r:id="rId6"/>
    <p:sldId id="289" r:id="rId7"/>
    <p:sldId id="277" r:id="rId8"/>
    <p:sldId id="284" r:id="rId9"/>
    <p:sldId id="282" r:id="rId10"/>
    <p:sldId id="280" r:id="rId11"/>
    <p:sldId id="281" r:id="rId12"/>
    <p:sldId id="291" r:id="rId13"/>
    <p:sldId id="290" r:id="rId14"/>
    <p:sldId id="283" r:id="rId15"/>
    <p:sldId id="287" r:id="rId16"/>
    <p:sldId id="286" r:id="rId17"/>
    <p:sldId id="257" r:id="rId18"/>
  </p:sldIdLst>
  <p:sldSz cx="12192000" cy="6858000"/>
  <p:notesSz cx="6858000" cy="9144000"/>
  <p:embeddedFontLst>
    <p:embeddedFont>
      <p:font typeface="Helvetica Condensed" pitchFamily="50" charset="0"/>
      <p:regular r:id="rId20"/>
      <p:bold r:id="rId21"/>
    </p:embeddedFont>
    <p:embeddedFont>
      <p:font typeface="Cambria Math" panose="02040503050406030204" pitchFamily="18" charset="0"/>
      <p:regular r:id="rId22"/>
    </p:embeddedFont>
    <p:embeddedFont>
      <p:font typeface="Helvetica" panose="020B0604020202020204" pitchFamily="2" charset="0"/>
      <p:regular r:id="rId23"/>
      <p:bold r:id="rId24"/>
      <p:italic r:id="rId25"/>
      <p:boldItalic r:id="rId26"/>
    </p:embeddedFont>
    <p:embeddedFont>
      <p:font typeface="Verdana" panose="020B0604030504040204" pitchFamily="34" charset="0"/>
      <p:regular r:id="rId27"/>
      <p:bold r:id="rId28"/>
      <p:italic r:id="rId29"/>
      <p:boldItalic r:id="rId30"/>
    </p:embeddedFont>
    <p:embeddedFont>
      <p:font typeface="Helvetica LT Std" panose="020B0504020202020204" pitchFamily="34" charset="0"/>
      <p:regular r:id="rId31"/>
      <p:bold r:id="rId32"/>
      <p:italic r:id="rId33"/>
      <p:bold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 Windows" initials="ПW" lastIdx="1" clrIdx="0">
    <p:extLst>
      <p:ext uri="{19B8F6BF-5375-455C-9EA6-DF929625EA0E}">
        <p15:presenceInfo xmlns:p15="http://schemas.microsoft.com/office/powerpoint/2012/main" userId="Пользователь Window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A800"/>
    <a:srgbClr val="B1063A"/>
    <a:srgbClr val="C00000"/>
    <a:srgbClr val="0070C0"/>
    <a:srgbClr val="DD640C"/>
    <a:srgbClr val="000000"/>
    <a:srgbClr val="FEF2D9"/>
    <a:srgbClr val="5A6166"/>
    <a:srgbClr val="C9C9C9"/>
    <a:srgbClr val="CC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4232" autoAdjust="0"/>
    <p:restoredTop sz="89803" autoAdjust="0"/>
  </p:normalViewPr>
  <p:slideViewPr>
    <p:cSldViewPr snapToGrid="0">
      <p:cViewPr varScale="1">
        <p:scale>
          <a:sx n="79" d="100"/>
          <a:sy n="79" d="100"/>
        </p:scale>
        <p:origin x="142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commentAuthors" Target="commentAuthors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A8BAF5-D32B-4101-B4FF-3691EF8C2E06}" type="datetimeFigureOut">
              <a:rPr lang="ru-RU" smtClean="0"/>
              <a:t>26.04.2018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292EAD-E129-40B7-BCA7-C9C7259C23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6552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;-)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292EAD-E129-40B7-BCA7-C9C7259C23D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17003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 shall not live by bread alone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292EAD-E129-40B7-BCA7-C9C7259C23DC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84862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rgbClr val="FF0000"/>
                </a:solidFill>
              </a:rPr>
              <a:t>Negative</a:t>
            </a:r>
            <a:r>
              <a:rPr lang="en-US" sz="1200" baseline="0" dirty="0" smtClean="0">
                <a:solidFill>
                  <a:srgbClr val="FF0000"/>
                </a:solidFill>
              </a:rPr>
              <a:t> sampling does not normalize the log-</a:t>
            </a:r>
            <a:r>
              <a:rPr lang="en-US" sz="1200" baseline="0" dirty="0" err="1" smtClean="0">
                <a:solidFill>
                  <a:srgbClr val="FF0000"/>
                </a:solidFill>
              </a:rPr>
              <a:t>prob</a:t>
            </a:r>
            <a:r>
              <a:rPr lang="en-US" sz="1200" baseline="0" dirty="0" smtClean="0">
                <a:solidFill>
                  <a:srgbClr val="FF0000"/>
                </a:solidFill>
              </a:rPr>
              <a:t> in the second term</a:t>
            </a:r>
          </a:p>
          <a:p>
            <a:r>
              <a:rPr lang="en-US" sz="1200" baseline="0" dirty="0" smtClean="0">
                <a:solidFill>
                  <a:srgbClr val="FF0000"/>
                </a:solidFill>
              </a:rPr>
              <a:t>Actually, NS does not converge to whatever we want it to converge to!</a:t>
            </a:r>
          </a:p>
          <a:p>
            <a:r>
              <a:rPr lang="en-US" sz="1200" baseline="0" dirty="0" smtClean="0">
                <a:solidFill>
                  <a:srgbClr val="FF0000"/>
                </a:solidFill>
              </a:rPr>
              <a:t>Current state-of-the-art is running in the dark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292EAD-E129-40B7-BCA7-C9C7259C23DC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61523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New</a:t>
            </a:r>
            <a:r>
              <a:rPr lang="en-US" baseline="0" dirty="0" smtClean="0"/>
              <a:t> space and time analysis of node2vec: quadratic in the number of edges on average</a:t>
            </a:r>
          </a:p>
          <a:p>
            <a:r>
              <a:rPr lang="en-US" baseline="0" dirty="0" smtClean="0"/>
              <a:t>C++ with Python wrapper for the lazy ones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292EAD-E129-40B7-BCA7-C9C7259C23DC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48245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Every other method worse than a simple baseline</a:t>
            </a:r>
          </a:p>
          <a:p>
            <a:r>
              <a:rPr lang="en-US" dirty="0" smtClean="0"/>
              <a:t>Across graphs, need</a:t>
            </a:r>
            <a:r>
              <a:rPr lang="en-US" baseline="0" dirty="0" smtClean="0"/>
              <a:t> different edge representations, not for VERSE (NCE benefit)</a:t>
            </a:r>
            <a:endParaRPr lang="en-US" dirty="0" smtClean="0"/>
          </a:p>
          <a:p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Adamic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-Adar, Preferential attachment, Katz, and</a:t>
            </a:r>
            <a:r>
              <a:rPr lang="en-US" sz="12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Jaccard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coefficient, degree of nodes</a:t>
            </a:r>
            <a:b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292EAD-E129-40B7-BCA7-C9C7259C23DC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68819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 shall not live by bread alone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292EAD-E129-40B7-BCA7-C9C7259C23DC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88296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 shall not live by bread alone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292EAD-E129-40B7-BCA7-C9C7259C23DC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98772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 shall not live by bread alone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292EAD-E129-40B7-BCA7-C9C7259C23DC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0058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292EAD-E129-40B7-BCA7-C9C7259C23D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2760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292EAD-E129-40B7-BCA7-C9C7259C23D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05234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 shall not live by bread alone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292EAD-E129-40B7-BCA7-C9C7259C23DC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441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DeepWalk runs fixed-length walks from each node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Node2vec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attempts to bias to tune for graph types, but has a worst-case cubic complexity, and average of m^2/n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292EAD-E129-40B7-BCA7-C9C7259C23DC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6034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</a:t>
            </a:r>
            <a:r>
              <a:rPr lang="en-US" baseline="0" dirty="0" smtClean="0"/>
              <a:t> example, for node2vec there are 5 parameters</a:t>
            </a:r>
          </a:p>
          <a:p>
            <a:r>
              <a:rPr lang="en-US" baseline="0" dirty="0" smtClean="0"/>
              <a:t>parameters are graph-dependent!</a:t>
            </a:r>
          </a:p>
          <a:p>
            <a:endParaRPr lang="en-US" baseline="0" dirty="0" smtClean="0"/>
          </a:p>
          <a:p>
            <a:r>
              <a:rPr lang="en-US" baseline="0" dirty="0" smtClean="0"/>
              <a:t>MF models are slow, HOPE worst-case quadratic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292EAD-E129-40B7-BCA7-C9C7259C23D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41271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 shall not live by bread alone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292EAD-E129-40B7-BCA7-C9C7259C23DC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69442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 shall not live by bread alone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292EAD-E129-40B7-BCA7-C9C7259C23DC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20288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 shall not live by bread alone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292EAD-E129-40B7-BCA7-C9C7259C23DC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7215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05.07.2017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Anton Tsitsulin | KDD group | </a:t>
            </a:r>
            <a:r>
              <a:rPr lang="en-US" dirty="0" err="1" smtClean="0"/>
              <a:t>Hasso</a:t>
            </a:r>
            <a:r>
              <a:rPr lang="en-US" dirty="0" smtClean="0"/>
              <a:t> </a:t>
            </a:r>
            <a:r>
              <a:rPr lang="en-US" dirty="0" err="1" smtClean="0"/>
              <a:t>Plattner</a:t>
            </a:r>
            <a:r>
              <a:rPr lang="en-US" dirty="0" smtClean="0"/>
              <a:t> Institute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2834D-D0AA-40A2-9296-BACCEB5824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151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05.07.2017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Anton Tsitsulin | KDD group | </a:t>
            </a:r>
            <a:r>
              <a:rPr lang="en-US" dirty="0" err="1" smtClean="0"/>
              <a:t>Hasso</a:t>
            </a:r>
            <a:r>
              <a:rPr lang="en-US" dirty="0" smtClean="0"/>
              <a:t> </a:t>
            </a:r>
            <a:r>
              <a:rPr lang="en-US" dirty="0" err="1" smtClean="0"/>
              <a:t>Plattner</a:t>
            </a:r>
            <a:r>
              <a:rPr lang="en-US" dirty="0" smtClean="0"/>
              <a:t> Institute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2834D-D0AA-40A2-9296-BACCEB5824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3596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05.07.2017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Anton Tsitsulin | KDD group | </a:t>
            </a:r>
            <a:r>
              <a:rPr lang="en-US" dirty="0" err="1" smtClean="0"/>
              <a:t>Hasso</a:t>
            </a:r>
            <a:r>
              <a:rPr lang="en-US" dirty="0" smtClean="0"/>
              <a:t> </a:t>
            </a:r>
            <a:r>
              <a:rPr lang="en-US" dirty="0" err="1" smtClean="0"/>
              <a:t>Plattner</a:t>
            </a:r>
            <a:r>
              <a:rPr lang="en-US" dirty="0" smtClean="0"/>
              <a:t> Institute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2834D-D0AA-40A2-9296-BACCEB5824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5175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05.07.2017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Anton Tsitsulin | KDD group | </a:t>
            </a:r>
            <a:r>
              <a:rPr lang="en-US" dirty="0" err="1" smtClean="0"/>
              <a:t>Hasso</a:t>
            </a:r>
            <a:r>
              <a:rPr lang="en-US" dirty="0" smtClean="0"/>
              <a:t> </a:t>
            </a:r>
            <a:r>
              <a:rPr lang="en-US" dirty="0" err="1" smtClean="0"/>
              <a:t>Plattner</a:t>
            </a:r>
            <a:r>
              <a:rPr lang="en-US" dirty="0" smtClean="0"/>
              <a:t> Institute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2834D-D0AA-40A2-9296-BACCEB5824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3018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05.07.2017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Anton Tsitsulin | KDD group | </a:t>
            </a:r>
            <a:r>
              <a:rPr lang="en-US" dirty="0" err="1" smtClean="0"/>
              <a:t>Hasso</a:t>
            </a:r>
            <a:r>
              <a:rPr lang="en-US" dirty="0" smtClean="0"/>
              <a:t> </a:t>
            </a:r>
            <a:r>
              <a:rPr lang="en-US" dirty="0" err="1" smtClean="0"/>
              <a:t>Plattner</a:t>
            </a:r>
            <a:r>
              <a:rPr lang="en-US" dirty="0" smtClean="0"/>
              <a:t> Institute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2834D-D0AA-40A2-9296-BACCEB5824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4520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05.07.2017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Anton Tsitsulin | KDD group | </a:t>
            </a:r>
            <a:r>
              <a:rPr lang="en-US" dirty="0" err="1" smtClean="0"/>
              <a:t>Hasso</a:t>
            </a:r>
            <a:r>
              <a:rPr lang="en-US" dirty="0" smtClean="0"/>
              <a:t> </a:t>
            </a:r>
            <a:r>
              <a:rPr lang="en-US" dirty="0" err="1" smtClean="0"/>
              <a:t>Plattner</a:t>
            </a:r>
            <a:r>
              <a:rPr lang="en-US" dirty="0" smtClean="0"/>
              <a:t> Institute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2834D-D0AA-40A2-9296-BACCEB5824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8847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05.07.2017</a:t>
            </a: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Anton Tsitsulin | KDD group | </a:t>
            </a:r>
            <a:r>
              <a:rPr lang="en-US" dirty="0" err="1" smtClean="0"/>
              <a:t>Hasso</a:t>
            </a:r>
            <a:r>
              <a:rPr lang="en-US" dirty="0" smtClean="0"/>
              <a:t> </a:t>
            </a:r>
            <a:r>
              <a:rPr lang="en-US" dirty="0" err="1" smtClean="0"/>
              <a:t>Plattner</a:t>
            </a:r>
            <a:r>
              <a:rPr lang="en-US" dirty="0" smtClean="0"/>
              <a:t> Institute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2834D-D0AA-40A2-9296-BACCEB5824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701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05.07.2017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Anton Tsitsulin | KDD group | </a:t>
            </a:r>
            <a:r>
              <a:rPr lang="en-US" dirty="0" err="1" smtClean="0"/>
              <a:t>Hasso</a:t>
            </a:r>
            <a:r>
              <a:rPr lang="en-US" dirty="0" smtClean="0"/>
              <a:t> </a:t>
            </a:r>
            <a:r>
              <a:rPr lang="en-US" dirty="0" err="1" smtClean="0"/>
              <a:t>Plattner</a:t>
            </a:r>
            <a:r>
              <a:rPr lang="en-US" dirty="0" smtClean="0"/>
              <a:t> Institute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2834D-D0AA-40A2-9296-BACCEB5824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6426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05.07.2017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Anton Tsitsulin | KDD group | </a:t>
            </a:r>
            <a:r>
              <a:rPr lang="en-US" dirty="0" err="1" smtClean="0"/>
              <a:t>Hasso</a:t>
            </a:r>
            <a:r>
              <a:rPr lang="en-US" dirty="0" smtClean="0"/>
              <a:t> </a:t>
            </a:r>
            <a:r>
              <a:rPr lang="en-US" dirty="0" err="1" smtClean="0"/>
              <a:t>Plattner</a:t>
            </a:r>
            <a:r>
              <a:rPr lang="en-US" dirty="0" smtClean="0"/>
              <a:t> Institute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2834D-D0AA-40A2-9296-BACCEB5824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626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05.07.2017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Anton Tsitsulin | KDD group | </a:t>
            </a:r>
            <a:r>
              <a:rPr lang="en-US" dirty="0" err="1" smtClean="0"/>
              <a:t>Hasso</a:t>
            </a:r>
            <a:r>
              <a:rPr lang="en-US" dirty="0" smtClean="0"/>
              <a:t> </a:t>
            </a:r>
            <a:r>
              <a:rPr lang="en-US" dirty="0" err="1" smtClean="0"/>
              <a:t>Plattner</a:t>
            </a:r>
            <a:r>
              <a:rPr lang="en-US" dirty="0" smtClean="0"/>
              <a:t> Institute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2834D-D0AA-40A2-9296-BACCEB5824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8799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05.07.2017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Anton Tsitsulin | KDD group | </a:t>
            </a:r>
            <a:r>
              <a:rPr lang="en-US" dirty="0" err="1" smtClean="0"/>
              <a:t>Hasso</a:t>
            </a:r>
            <a:r>
              <a:rPr lang="en-US" dirty="0" smtClean="0"/>
              <a:t> </a:t>
            </a:r>
            <a:r>
              <a:rPr lang="en-US" dirty="0" err="1" smtClean="0"/>
              <a:t>Plattner</a:t>
            </a:r>
            <a:r>
              <a:rPr lang="en-US" dirty="0" smtClean="0"/>
              <a:t> Institute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2834D-D0AA-40A2-9296-BACCEB5824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337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05.07.2017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Anton Tsitsulin | KDD group | </a:t>
            </a:r>
            <a:r>
              <a:rPr lang="en-US" dirty="0" err="1" smtClean="0"/>
              <a:t>Hasso</a:t>
            </a:r>
            <a:r>
              <a:rPr lang="en-US" dirty="0" smtClean="0"/>
              <a:t> </a:t>
            </a:r>
            <a:r>
              <a:rPr lang="en-US" dirty="0" err="1" smtClean="0"/>
              <a:t>Plattner</a:t>
            </a:r>
            <a:r>
              <a:rPr lang="en-US" dirty="0" smtClean="0"/>
              <a:t> Institute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B2834D-D0AA-40A2-9296-BACCEB58240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8216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Helvetica LT Std" panose="020B050402020202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514350" indent="-514350" algn="l" defTabSz="914400" rtl="0" eaLnBrk="1" latinLnBrk="0" hangingPunct="1">
        <a:lnSpc>
          <a:spcPct val="90000"/>
        </a:lnSpc>
        <a:spcBef>
          <a:spcPts val="1000"/>
        </a:spcBef>
        <a:buClr>
          <a:srgbClr val="B1063A"/>
        </a:buClr>
        <a:buFont typeface="+mj-lt"/>
        <a:buAutoNum type="arabicPeriod"/>
        <a:defRPr sz="3200" kern="1200">
          <a:solidFill>
            <a:schemeClr val="tx1"/>
          </a:solidFill>
          <a:latin typeface="Helvetica LT Std" panose="020B050402020202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914400" indent="-457200" algn="l" defTabSz="914400" rtl="0" eaLnBrk="1" latinLnBrk="0" hangingPunct="1">
        <a:lnSpc>
          <a:spcPct val="90000"/>
        </a:lnSpc>
        <a:spcBef>
          <a:spcPts val="500"/>
        </a:spcBef>
        <a:buClr>
          <a:srgbClr val="B1063A"/>
        </a:buClr>
        <a:buFont typeface="+mj-lt"/>
        <a:buAutoNum type="arabicPeriod"/>
        <a:defRPr sz="2800" kern="1200">
          <a:solidFill>
            <a:schemeClr val="tx1"/>
          </a:solidFill>
          <a:latin typeface="Helvetica LT Std" panose="020B050402020202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371600" indent="-457200" algn="l" defTabSz="914400" rtl="0" eaLnBrk="1" latinLnBrk="0" hangingPunct="1">
        <a:lnSpc>
          <a:spcPct val="90000"/>
        </a:lnSpc>
        <a:spcBef>
          <a:spcPts val="500"/>
        </a:spcBef>
        <a:buClr>
          <a:srgbClr val="B1063A"/>
        </a:buClr>
        <a:buFont typeface="+mj-lt"/>
        <a:buAutoNum type="arabicPeriod"/>
        <a:defRPr sz="2400" kern="1200">
          <a:solidFill>
            <a:schemeClr val="tx1"/>
          </a:solidFill>
          <a:latin typeface="Helvetica LT Std" panose="020B050402020202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714500" indent="-342900" algn="l" defTabSz="914400" rtl="0" eaLnBrk="1" latinLnBrk="0" hangingPunct="1">
        <a:lnSpc>
          <a:spcPct val="90000"/>
        </a:lnSpc>
        <a:spcBef>
          <a:spcPts val="500"/>
        </a:spcBef>
        <a:buClr>
          <a:srgbClr val="B1063A"/>
        </a:buClr>
        <a:buFont typeface="+mj-lt"/>
        <a:buAutoNum type="arabicPeriod"/>
        <a:defRPr sz="2000" kern="1200">
          <a:solidFill>
            <a:schemeClr val="tx1"/>
          </a:solidFill>
          <a:latin typeface="Helvetica LT Std" panose="020B050402020202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171700" indent="-342900" algn="l" defTabSz="914400" rtl="0" eaLnBrk="1" latinLnBrk="0" hangingPunct="1">
        <a:lnSpc>
          <a:spcPct val="90000"/>
        </a:lnSpc>
        <a:spcBef>
          <a:spcPts val="500"/>
        </a:spcBef>
        <a:buClr>
          <a:srgbClr val="B1063A"/>
        </a:buClr>
        <a:buFont typeface="+mj-lt"/>
        <a:buAutoNum type="arabicPeriod"/>
        <a:defRPr sz="2000" kern="1200">
          <a:solidFill>
            <a:schemeClr val="tx1"/>
          </a:solidFill>
          <a:latin typeface="Helvetica LT Std" panose="020B050402020202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png"/><Relationship Id="rId11" Type="http://schemas.openxmlformats.org/officeDocument/2006/relationships/image" Target="../media/image20.png"/><Relationship Id="rId5" Type="http://schemas.openxmlformats.org/officeDocument/2006/relationships/image" Target="../media/image150.png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12.png"/><Relationship Id="rId7" Type="http://schemas.openxmlformats.org/officeDocument/2006/relationships/image" Target="../media/image20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png"/><Relationship Id="rId5" Type="http://schemas.openxmlformats.org/officeDocument/2006/relationships/image" Target="../media/image4.png"/><Relationship Id="rId4" Type="http://schemas.openxmlformats.org/officeDocument/2006/relationships/image" Target="../media/image21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33133" y="1776103"/>
            <a:ext cx="1052573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00"/>
                </a:solidFill>
                <a:latin typeface="Helvetica LT Std" panose="020B05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VERSE</a:t>
            </a:r>
            <a:r>
              <a:rPr lang="en-US" sz="4000" dirty="0" smtClean="0">
                <a:solidFill>
                  <a:srgbClr val="000000"/>
                </a:solidFill>
                <a:latin typeface="Helvetica LT Std" panose="020B05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en-US" sz="4000" b="1" dirty="0" smtClean="0">
                <a:solidFill>
                  <a:srgbClr val="000000"/>
                </a:solidFill>
                <a:latin typeface="Helvetica LT Std" panose="020B05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Vers</a:t>
            </a:r>
            <a:r>
              <a:rPr lang="en-US" sz="4000" dirty="0" smtClean="0">
                <a:solidFill>
                  <a:srgbClr val="000000"/>
                </a:solidFill>
                <a:latin typeface="Helvetica LT Std" panose="020B05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atile </a:t>
            </a:r>
            <a:r>
              <a:rPr lang="en-US" sz="4000" dirty="0">
                <a:solidFill>
                  <a:srgbClr val="000000"/>
                </a:solidFill>
                <a:latin typeface="Helvetica LT Std" panose="020B05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Graph </a:t>
            </a:r>
            <a:r>
              <a:rPr lang="en-US" sz="4000" b="1" dirty="0" smtClean="0">
                <a:solidFill>
                  <a:srgbClr val="000000"/>
                </a:solidFill>
                <a:latin typeface="Helvetica LT Std" panose="020B05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n-US" sz="4000" dirty="0" smtClean="0">
                <a:solidFill>
                  <a:srgbClr val="000000"/>
                </a:solidFill>
                <a:latin typeface="Helvetica LT Std" panose="020B05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mbeddings</a:t>
            </a:r>
            <a:endParaRPr lang="ru-RU" sz="4000" dirty="0" smtClean="0">
              <a:solidFill>
                <a:srgbClr val="000000"/>
              </a:solidFill>
              <a:latin typeface="Helvetica LT Std" panose="020B05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000" dirty="0" smtClean="0">
                <a:solidFill>
                  <a:srgbClr val="000000"/>
                </a:solidFill>
                <a:latin typeface="Helvetica LT Std" panose="020B05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from </a:t>
            </a:r>
            <a:r>
              <a:rPr lang="en-US" sz="4000" dirty="0">
                <a:solidFill>
                  <a:srgbClr val="000000"/>
                </a:solidFill>
                <a:latin typeface="Helvetica LT Std" panose="020B05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Similarity </a:t>
            </a:r>
            <a:r>
              <a:rPr lang="en-US" sz="4000" dirty="0" smtClean="0">
                <a:solidFill>
                  <a:srgbClr val="000000"/>
                </a:solidFill>
                <a:latin typeface="Helvetica LT Std" panose="020B05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Measures</a:t>
            </a:r>
          </a:p>
          <a:p>
            <a:pPr algn="ctr"/>
            <a:endParaRPr lang="en-US" sz="3600" dirty="0" smtClean="0">
              <a:solidFill>
                <a:srgbClr val="000000"/>
              </a:solidFill>
              <a:latin typeface="Helvetica LT Std" panose="020B05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3600" dirty="0">
              <a:solidFill>
                <a:srgbClr val="000000"/>
              </a:solidFill>
              <a:latin typeface="Helvetica LT Std" panose="020B05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2800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Condensed" pitchFamily="50" charset="0"/>
                <a:ea typeface="Verdana" panose="020B0604030504040204" pitchFamily="34" charset="0"/>
                <a:cs typeface="Verdana" panose="020B0604030504040204" pitchFamily="34" charset="0"/>
              </a:rPr>
              <a:t>Anton Tsitsulin</a:t>
            </a:r>
            <a:r>
              <a:rPr lang="ru-RU" sz="28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Condensed" pitchFamily="50" charset="0"/>
                <a:ea typeface="Verdana" panose="020B0604030504040204" pitchFamily="34" charset="0"/>
                <a:cs typeface="Verdana" panose="020B0604030504040204" pitchFamily="34" charset="0"/>
              </a:rPr>
              <a:t>1 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Condensed" pitchFamily="50" charset="0"/>
                <a:ea typeface="Verdana" panose="020B0604030504040204" pitchFamily="34" charset="0"/>
                <a:cs typeface="Verdana" panose="020B0604030504040204" pitchFamily="34" charset="0"/>
              </a:rPr>
              <a:t> Davide Mottin</a:t>
            </a:r>
            <a:r>
              <a:rPr lang="ru-RU" sz="28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Condensed" pitchFamily="50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ru-RU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Condensed" pitchFamily="50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Condensed" pitchFamily="50" charset="0"/>
                <a:ea typeface="Verdana" panose="020B0604030504040204" pitchFamily="34" charset="0"/>
                <a:cs typeface="Verdana" panose="020B0604030504040204" pitchFamily="34" charset="0"/>
              </a:rPr>
              <a:t> Panagiotis Karras</a:t>
            </a:r>
            <a:r>
              <a:rPr lang="ru-RU" sz="28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Condensed" pitchFamily="50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ru-RU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Condensed" pitchFamily="50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Condensed" pitchFamily="50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Condensed" pitchFamily="50" charset="0"/>
                <a:ea typeface="Verdana" panose="020B0604030504040204" pitchFamily="34" charset="0"/>
                <a:cs typeface="Verdana" panose="020B0604030504040204" pitchFamily="34" charset="0"/>
              </a:rPr>
              <a:t>Emmanuel 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Condensed" pitchFamily="50" charset="0"/>
                <a:ea typeface="Verdana" panose="020B0604030504040204" pitchFamily="34" charset="0"/>
                <a:cs typeface="Verdana" panose="020B0604030504040204" pitchFamily="34" charset="0"/>
              </a:rPr>
              <a:t>Müller</a:t>
            </a:r>
            <a:r>
              <a:rPr lang="ru-RU" sz="28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Condensed" pitchFamily="50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endParaRPr lang="ru-RU" sz="2800" dirty="0" smtClean="0">
              <a:solidFill>
                <a:schemeClr val="tx1">
                  <a:lumMod val="65000"/>
                  <a:lumOff val="35000"/>
                </a:schemeClr>
              </a:solidFill>
              <a:latin typeface="Helvetica LT Std" panose="020B05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596563" y="4973263"/>
            <a:ext cx="4998875" cy="792788"/>
            <a:chOff x="2935477" y="4973263"/>
            <a:chExt cx="4998875" cy="792788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5477" y="4973263"/>
              <a:ext cx="1569720" cy="792788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2406" y="5100063"/>
              <a:ext cx="2051946" cy="539189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4250618" y="5766051"/>
            <a:ext cx="261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aseline="30000">
                <a:solidFill>
                  <a:schemeClr val="tx1">
                    <a:lumMod val="65000"/>
                    <a:lumOff val="35000"/>
                  </a:schemeClr>
                </a:solidFill>
                <a:latin typeface="Helvetica Condensed" pitchFamily="50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438660" y="5639252"/>
            <a:ext cx="261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Condensed" pitchFamily="50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15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Объект 11"/>
              <p:cNvSpPr>
                <a:spLocks noGrp="1"/>
              </p:cNvSpPr>
              <p:nvPr>
                <p:ph idx="1"/>
              </p:nvPr>
            </p:nvSpPr>
            <p:spPr>
              <a:xfrm>
                <a:off x="347842" y="1548430"/>
                <a:ext cx="11304580" cy="4883261"/>
              </a:xfrm>
            </p:spPr>
            <p:txBody>
              <a:bodyPr>
                <a:normAutofit/>
              </a:bodyPr>
              <a:lstStyle/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dirty="0" smtClean="0"/>
                  <a:t>Algorithm for given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𝑠𝑖𝑚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,⋅)</m:t>
                    </m:r>
                  </m:oMath>
                </a14:m>
                <a:r>
                  <a:rPr lang="en-US" dirty="0" smtClean="0"/>
                  <a:t>: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n-US" dirty="0"/>
                  <a:t>Initialize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𝒩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(0, 1)</m:t>
                    </m:r>
                  </m:oMath>
                </a14:m>
                <a:endParaRPr lang="en-US" dirty="0"/>
              </a:p>
              <a:p>
                <a:pPr lvl="1">
                  <a:lnSpc>
                    <a:spcPct val="150000"/>
                  </a:lnSpc>
                </a:pPr>
                <a:r>
                  <a:rPr lang="en-US" dirty="0"/>
                  <a:t>For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dirty="0" smtClean="0"/>
                  <a:t> optimize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for </a:t>
                </a:r>
                <a:r>
                  <a:rPr lang="en-US" dirty="0"/>
                  <a:t>softmax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𝑠𝑖𝑚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,⋅)</m:t>
                    </m:r>
                  </m:oMath>
                </a14:m>
                <a:r>
                  <a:rPr lang="en-US" dirty="0" smtClean="0"/>
                  <a:t> by gradient descent</a:t>
                </a:r>
              </a:p>
              <a:p>
                <a:pPr marL="57150" indent="0">
                  <a:lnSpc>
                    <a:spcPct val="150000"/>
                  </a:lnSpc>
                  <a:buNone/>
                </a:pPr>
                <a:r>
                  <a:rPr lang="en-US" dirty="0" smtClean="0"/>
                  <a:t>Full updates </a:t>
                </a:r>
                <a:r>
                  <a:rPr lang="en-US" dirty="0"/>
                  <a:t>are </a:t>
                </a:r>
                <a:r>
                  <a:rPr lang="en-US" u="sng" dirty="0"/>
                  <a:t>too </a:t>
                </a:r>
                <a:r>
                  <a:rPr lang="en-US" u="sng" dirty="0" smtClean="0"/>
                  <a:t>expensive</a:t>
                </a:r>
                <a:r>
                  <a:rPr lang="en-US" dirty="0" smtClean="0"/>
                  <a:t> -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ru-RU" dirty="0" smtClean="0"/>
              </a:p>
            </p:txBody>
          </p:sp>
        </mc:Choice>
        <mc:Fallback xmlns="">
          <p:sp>
            <p:nvSpPr>
              <p:cNvPr id="101" name="Объект 1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7842" y="1548430"/>
                <a:ext cx="11304580" cy="4883261"/>
              </a:xfrm>
              <a:blipFill>
                <a:blip r:embed="rId3"/>
                <a:stretch>
                  <a:fillRect l="-1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Прямоугольник 4"/>
          <p:cNvSpPr/>
          <p:nvPr/>
        </p:nvSpPr>
        <p:spPr>
          <a:xfrm>
            <a:off x="-1" y="0"/>
            <a:ext cx="12192001" cy="144000"/>
          </a:xfrm>
          <a:prstGeom prst="rect">
            <a:avLst/>
          </a:prstGeom>
          <a:solidFill>
            <a:srgbClr val="F6A800"/>
          </a:solidFill>
          <a:ln>
            <a:solidFill>
              <a:srgbClr val="F6A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Rectangle 65"/>
          <p:cNvSpPr/>
          <p:nvPr/>
        </p:nvSpPr>
        <p:spPr bwMode="gray">
          <a:xfrm>
            <a:off x="-1" y="1086184"/>
            <a:ext cx="12192001" cy="36000"/>
          </a:xfrm>
          <a:prstGeom prst="rect">
            <a:avLst/>
          </a:prstGeom>
          <a:solidFill>
            <a:srgbClr val="DD64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95442" y="349008"/>
            <a:ext cx="98559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Helvetica LT Std" panose="020B0504020202020204" pitchFamily="34" charset="0"/>
              </a:rPr>
              <a:t>VERSE graph embedding</a:t>
            </a:r>
            <a:endParaRPr lang="ru-RU" sz="4000" dirty="0">
              <a:latin typeface="Helvetica LT Std" panose="020B0504020202020204" pitchFamily="34" charset="0"/>
            </a:endParaRPr>
          </a:p>
          <a:p>
            <a:endParaRPr lang="ru-RU" sz="3200" dirty="0">
              <a:latin typeface="Helvetica LT Std" panose="020B05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5897262" y="6356350"/>
            <a:ext cx="397476" cy="365125"/>
          </a:xfrm>
        </p:spPr>
        <p:txBody>
          <a:bodyPr/>
          <a:lstStyle/>
          <a:p>
            <a:fld id="{E2B2834D-D0AA-40A2-9296-BACCEB58240F}" type="slidenum">
              <a:rPr lang="ru-RU" smtClean="0"/>
              <a:pPr/>
              <a:t>10</a:t>
            </a:fld>
            <a:endParaRPr lang="ru-RU" dirty="0"/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8486" y="5879070"/>
            <a:ext cx="788181" cy="780377"/>
          </a:xfrm>
          <a:prstGeom prst="rect">
            <a:avLst/>
          </a:prstGeom>
        </p:spPr>
      </p:pic>
      <p:pic>
        <p:nvPicPr>
          <p:cNvPr id="89" name="Рисунок 8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563" y="4414257"/>
            <a:ext cx="3359751" cy="1255427"/>
          </a:xfrm>
          <a:prstGeom prst="rect">
            <a:avLst/>
          </a:prstGeom>
        </p:spPr>
      </p:pic>
      <p:sp>
        <p:nvSpPr>
          <p:cNvPr id="90" name="Овал 89"/>
          <p:cNvSpPr/>
          <p:nvPr/>
        </p:nvSpPr>
        <p:spPr>
          <a:xfrm>
            <a:off x="10914545" y="5551522"/>
            <a:ext cx="78771" cy="78771"/>
          </a:xfrm>
          <a:prstGeom prst="ellipse">
            <a:avLst/>
          </a:prstGeom>
          <a:solidFill>
            <a:srgbClr val="B1063A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Овал 90"/>
          <p:cNvSpPr/>
          <p:nvPr/>
        </p:nvSpPr>
        <p:spPr>
          <a:xfrm>
            <a:off x="10914544" y="5439531"/>
            <a:ext cx="78771" cy="78771"/>
          </a:xfrm>
          <a:prstGeom prst="ellipse">
            <a:avLst/>
          </a:prstGeom>
          <a:solidFill>
            <a:srgbClr val="B1063A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Овал 91"/>
          <p:cNvSpPr/>
          <p:nvPr/>
        </p:nvSpPr>
        <p:spPr>
          <a:xfrm>
            <a:off x="10914543" y="5327540"/>
            <a:ext cx="78771" cy="78771"/>
          </a:xfrm>
          <a:prstGeom prst="ellipse">
            <a:avLst/>
          </a:prstGeom>
          <a:solidFill>
            <a:srgbClr val="0070C0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Овал 92"/>
          <p:cNvSpPr/>
          <p:nvPr/>
        </p:nvSpPr>
        <p:spPr>
          <a:xfrm>
            <a:off x="10914542" y="4993890"/>
            <a:ext cx="78771" cy="78771"/>
          </a:xfrm>
          <a:prstGeom prst="ellipse">
            <a:avLst/>
          </a:prstGeom>
          <a:solidFill>
            <a:srgbClr val="0070C0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Овал 93"/>
          <p:cNvSpPr/>
          <p:nvPr/>
        </p:nvSpPr>
        <p:spPr>
          <a:xfrm>
            <a:off x="10914542" y="4686352"/>
            <a:ext cx="78771" cy="78771"/>
          </a:xfrm>
          <a:prstGeom prst="ellipse">
            <a:avLst/>
          </a:prstGeom>
          <a:solidFill>
            <a:srgbClr val="0070C0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Овал 94"/>
          <p:cNvSpPr/>
          <p:nvPr/>
        </p:nvSpPr>
        <p:spPr>
          <a:xfrm>
            <a:off x="10914542" y="4568190"/>
            <a:ext cx="78771" cy="78771"/>
          </a:xfrm>
          <a:prstGeom prst="ellipse">
            <a:avLst/>
          </a:prstGeom>
          <a:solidFill>
            <a:srgbClr val="F6A800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B1063A"/>
              </a:solidFill>
            </a:endParaRPr>
          </a:p>
        </p:txBody>
      </p:sp>
      <p:sp>
        <p:nvSpPr>
          <p:cNvPr id="96" name="Овал 95"/>
          <p:cNvSpPr/>
          <p:nvPr/>
        </p:nvSpPr>
        <p:spPr>
          <a:xfrm>
            <a:off x="10914541" y="4456199"/>
            <a:ext cx="78771" cy="78771"/>
          </a:xfrm>
          <a:prstGeom prst="ellipse">
            <a:avLst/>
          </a:prstGeom>
          <a:solidFill>
            <a:srgbClr val="F6A800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/>
              <p:cNvSpPr txBox="1"/>
              <p:nvPr/>
            </p:nvSpPr>
            <p:spPr>
              <a:xfrm>
                <a:off x="8378453" y="4924117"/>
                <a:ext cx="28155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97" name="TextBox 9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8453" y="4924117"/>
                <a:ext cx="281551" cy="276999"/>
              </a:xfrm>
              <a:prstGeom prst="rect">
                <a:avLst/>
              </a:prstGeom>
              <a:blipFill>
                <a:blip r:embed="rId6"/>
                <a:stretch>
                  <a:fillRect l="-19149" r="-14894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TextBox 97"/>
              <p:cNvSpPr txBox="1"/>
              <p:nvPr/>
            </p:nvSpPr>
            <p:spPr>
              <a:xfrm>
                <a:off x="10060819" y="4893056"/>
                <a:ext cx="4057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dirty="0" smtClean="0"/>
              </a:p>
            </p:txBody>
          </p:sp>
        </mc:Choice>
        <mc:Fallback xmlns="">
          <p:sp>
            <p:nvSpPr>
              <p:cNvPr id="98" name="TextBox 9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0819" y="4893056"/>
                <a:ext cx="405752" cy="276999"/>
              </a:xfrm>
              <a:prstGeom prst="rect">
                <a:avLst/>
              </a:prstGeom>
              <a:blipFill>
                <a:blip r:embed="rId7"/>
                <a:stretch>
                  <a:fillRect l="-11940" t="-4444" r="-4478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9" name="Прямая со стрелкой 98"/>
          <p:cNvCxnSpPr/>
          <p:nvPr/>
        </p:nvCxnSpPr>
        <p:spPr>
          <a:xfrm flipH="1" flipV="1">
            <a:off x="8519229" y="5201116"/>
            <a:ext cx="259976" cy="595658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я со стрелкой 99"/>
          <p:cNvCxnSpPr/>
          <p:nvPr/>
        </p:nvCxnSpPr>
        <p:spPr>
          <a:xfrm flipV="1">
            <a:off x="10027819" y="5165027"/>
            <a:ext cx="163146" cy="671422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Прямоугольник 101"/>
          <p:cNvSpPr/>
          <p:nvPr/>
        </p:nvSpPr>
        <p:spPr>
          <a:xfrm>
            <a:off x="8649217" y="5754729"/>
            <a:ext cx="1647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Helvetica LT Std" panose="020B0504020202020204" pitchFamily="34" charset="0"/>
              </a:rPr>
              <a:t>representation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Прямоугольник 11"/>
              <p:cNvSpPr/>
              <p:nvPr/>
            </p:nvSpPr>
            <p:spPr>
              <a:xfrm>
                <a:off x="10499022" y="4111921"/>
                <a:ext cx="105458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𝑠𝑖𝑚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,⋅)</m:t>
                    </m:r>
                  </m:oMath>
                </a14:m>
                <a:r>
                  <a:rPr lang="en-US" dirty="0"/>
                  <a:t> </a:t>
                </a:r>
                <a:endParaRPr lang="ru-RU" dirty="0"/>
              </a:p>
            </p:txBody>
          </p:sp>
        </mc:Choice>
        <mc:Fallback xmlns="">
          <p:sp>
            <p:nvSpPr>
              <p:cNvPr id="12" name="Прямоугольник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99022" y="4111921"/>
                <a:ext cx="1054584" cy="369332"/>
              </a:xfrm>
              <a:prstGeom prst="rect">
                <a:avLst/>
              </a:prstGeom>
              <a:blipFill>
                <a:blip r:embed="rId8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" name="Овал 102"/>
          <p:cNvSpPr/>
          <p:nvPr/>
        </p:nvSpPr>
        <p:spPr>
          <a:xfrm>
            <a:off x="7700874" y="4996836"/>
            <a:ext cx="78771" cy="78771"/>
          </a:xfrm>
          <a:prstGeom prst="ellipse">
            <a:avLst/>
          </a:prstGeom>
          <a:solidFill>
            <a:srgbClr val="0070C0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Прямоугольник 12"/>
              <p:cNvSpPr/>
              <p:nvPr/>
            </p:nvSpPr>
            <p:spPr>
              <a:xfrm>
                <a:off x="7392770" y="4809224"/>
                <a:ext cx="37644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3" name="Прямоугольник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2770" y="4809224"/>
                <a:ext cx="376449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1065772" y="5041971"/>
            <a:ext cx="33769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Helvetica" panose="020B0604020202020204" pitchFamily="2" charset="0"/>
              </a:rPr>
              <a:t>We </a:t>
            </a:r>
            <a:r>
              <a:rPr lang="en-US" sz="2800" b="1" dirty="0" smtClean="0">
                <a:latin typeface="Helvetica" panose="020B0604020202020204" pitchFamily="2" charset="0"/>
              </a:rPr>
              <a:t>make </a:t>
            </a:r>
            <a:r>
              <a:rPr lang="en-US" sz="2800" b="1" dirty="0">
                <a:latin typeface="Helvetica" panose="020B0604020202020204" pitchFamily="2" charset="0"/>
              </a:rPr>
              <a:t>it faster with sampling!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4281653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Объект 11"/>
          <p:cNvSpPr>
            <a:spLocks noGrp="1"/>
          </p:cNvSpPr>
          <p:nvPr>
            <p:ph idx="1"/>
          </p:nvPr>
        </p:nvSpPr>
        <p:spPr>
          <a:xfrm>
            <a:off x="347842" y="1548430"/>
            <a:ext cx="11304580" cy="4883261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We use Noise Contrastive Estimation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ru-RU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-1" y="0"/>
            <a:ext cx="12192001" cy="144000"/>
          </a:xfrm>
          <a:prstGeom prst="rect">
            <a:avLst/>
          </a:prstGeom>
          <a:solidFill>
            <a:srgbClr val="F6A800"/>
          </a:solidFill>
          <a:ln>
            <a:solidFill>
              <a:srgbClr val="F6A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Rectangle 65"/>
          <p:cNvSpPr/>
          <p:nvPr/>
        </p:nvSpPr>
        <p:spPr bwMode="gray">
          <a:xfrm>
            <a:off x="-1" y="1086184"/>
            <a:ext cx="12192001" cy="36000"/>
          </a:xfrm>
          <a:prstGeom prst="rect">
            <a:avLst/>
          </a:prstGeom>
          <a:solidFill>
            <a:srgbClr val="DD64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95442" y="349008"/>
            <a:ext cx="98559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Helvetica LT Std" panose="020B0504020202020204" pitchFamily="34" charset="0"/>
              </a:rPr>
              <a:t>VERSE graph embedding: sampling</a:t>
            </a:r>
            <a:endParaRPr lang="ru-RU" sz="4000" dirty="0">
              <a:latin typeface="Helvetica LT Std" panose="020B0504020202020204" pitchFamily="34" charset="0"/>
            </a:endParaRPr>
          </a:p>
          <a:p>
            <a:endParaRPr lang="ru-RU" sz="3200" dirty="0">
              <a:latin typeface="Helvetica LT Std" panose="020B05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5897262" y="6356350"/>
            <a:ext cx="397476" cy="365125"/>
          </a:xfrm>
        </p:spPr>
        <p:txBody>
          <a:bodyPr/>
          <a:lstStyle/>
          <a:p>
            <a:fld id="{E2B2834D-D0AA-40A2-9296-BACCEB58240F}" type="slidenum">
              <a:rPr lang="ru-RU" smtClean="0"/>
              <a:pPr/>
              <a:t>11</a:t>
            </a:fld>
            <a:endParaRPr lang="ru-RU" dirty="0"/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8486" y="5879070"/>
            <a:ext cx="788181" cy="78037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169" y="2670075"/>
            <a:ext cx="4981954" cy="17252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35309" y="3008270"/>
            <a:ext cx="3266313" cy="3713205"/>
            <a:chOff x="335309" y="3008270"/>
            <a:chExt cx="3266313" cy="3713205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309" y="3008270"/>
              <a:ext cx="1935508" cy="3713205"/>
            </a:xfrm>
            <a:prstGeom prst="rect">
              <a:avLst/>
            </a:prstGeom>
          </p:spPr>
        </p:pic>
        <p:sp>
          <p:nvSpPr>
            <p:cNvPr id="29" name="Скругленная прямоугольная выноска 28"/>
            <p:cNvSpPr/>
            <p:nvPr/>
          </p:nvSpPr>
          <p:spPr>
            <a:xfrm>
              <a:off x="1274257" y="3091280"/>
              <a:ext cx="2327365" cy="611446"/>
            </a:xfrm>
            <a:prstGeom prst="wedgeRoundRectCallout">
              <a:avLst>
                <a:gd name="adj1" fmla="val -53898"/>
                <a:gd name="adj2" fmla="val 53801"/>
                <a:gd name="adj3" fmla="val 16667"/>
              </a:avLst>
            </a:prstGeom>
            <a:solidFill>
              <a:srgbClr val="F6A800">
                <a:alpha val="14902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Why not just using Negative Sampling?</a:t>
              </a:r>
              <a:endParaRPr lang="ru-RU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293658" y="3865869"/>
            <a:ext cx="8396819" cy="2403389"/>
            <a:chOff x="2293658" y="3865869"/>
            <a:chExt cx="8396819" cy="2403389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3658" y="3865869"/>
              <a:ext cx="2928946" cy="2403389"/>
            </a:xfrm>
            <a:prstGeom prst="rect">
              <a:avLst/>
            </a:prstGeom>
          </p:spPr>
        </p:pic>
        <p:sp>
          <p:nvSpPr>
            <p:cNvPr id="15" name="Прямоугольник 14"/>
            <p:cNvSpPr/>
            <p:nvPr/>
          </p:nvSpPr>
          <p:spPr>
            <a:xfrm>
              <a:off x="5375004" y="4830891"/>
              <a:ext cx="5315473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>
                  <a:latin typeface="Helvetica LT Std" panose="020B0504020202020204" pitchFamily="34" charset="0"/>
                </a:rPr>
                <a:t>Negative </a:t>
              </a:r>
              <a:r>
                <a:rPr lang="en-US" sz="3200" dirty="0" smtClean="0">
                  <a:latin typeface="Helvetica LT Std" panose="020B0504020202020204" pitchFamily="34" charset="0"/>
                </a:rPr>
                <a:t>Sampling does not preserve similarities!</a:t>
              </a:r>
              <a:endParaRPr lang="ru-RU" sz="3200" dirty="0">
                <a:latin typeface="Helvetica LT Std" panose="020B0504020202020204" pitchFamily="34" charset="0"/>
              </a:endParaRPr>
            </a:p>
          </p:txBody>
        </p:sp>
        <p:cxnSp>
          <p:nvCxnSpPr>
            <p:cNvPr id="17" name="Прямая со стрелкой 16"/>
            <p:cNvCxnSpPr>
              <a:stCxn id="15" idx="1"/>
              <a:endCxn id="20" idx="6"/>
            </p:cNvCxnSpPr>
            <p:nvPr/>
          </p:nvCxnSpPr>
          <p:spPr>
            <a:xfrm flipH="1" flipV="1">
              <a:off x="3005362" y="5067209"/>
              <a:ext cx="2369642" cy="302291"/>
            </a:xfrm>
            <a:prstGeom prst="straightConnector1">
              <a:avLst/>
            </a:prstGeom>
            <a:ln w="28575">
              <a:solidFill>
                <a:srgbClr val="B1063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Овал 19"/>
            <p:cNvSpPr/>
            <p:nvPr/>
          </p:nvSpPr>
          <p:spPr>
            <a:xfrm>
              <a:off x="2437939" y="4795293"/>
              <a:ext cx="567423" cy="543831"/>
            </a:xfrm>
            <a:prstGeom prst="ellipse">
              <a:avLst/>
            </a:prstGeom>
            <a:noFill/>
            <a:ln w="19050">
              <a:solidFill>
                <a:srgbClr val="B106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585535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Объект 11"/>
          <p:cNvSpPr>
            <a:spLocks noGrp="1"/>
          </p:cNvSpPr>
          <p:nvPr>
            <p:ph idx="1"/>
          </p:nvPr>
        </p:nvSpPr>
        <p:spPr>
          <a:xfrm>
            <a:off x="347842" y="1548430"/>
            <a:ext cx="11304580" cy="4883261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Graphs × tasks = </a:t>
            </a:r>
            <a:r>
              <a:rPr lang="en-US" dirty="0" smtClean="0"/>
              <a:t>problems</a:t>
            </a:r>
            <a:endParaRPr lang="ru-RU" dirty="0"/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PPR as a default, </a:t>
            </a:r>
            <a:r>
              <a:rPr lang="en-US" sz="2400" cap="small" dirty="0" smtClean="0"/>
              <a:t>HS</a:t>
            </a:r>
            <a:r>
              <a:rPr lang="en-US" dirty="0" smtClean="0"/>
              <a:t>VERSE with tuned similarity</a:t>
            </a:r>
            <a:endParaRPr lang="en-US" dirty="0"/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Max one day on a 10-core server</a:t>
            </a:r>
          </a:p>
          <a:p>
            <a:pPr marL="857250"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No GPU farms, everything fits in desktop RAM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Reimplement everything </a:t>
            </a:r>
            <a:r>
              <a:rPr lang="en-US" dirty="0"/>
              <a:t>for </a:t>
            </a:r>
            <a:r>
              <a:rPr lang="en-US" dirty="0" smtClean="0"/>
              <a:t>performance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Code and data available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(bit.ly/www-verse)</a:t>
            </a:r>
            <a:endParaRPr lang="en-US" dirty="0"/>
          </a:p>
          <a:p>
            <a:pPr marL="0" indent="0">
              <a:buNone/>
            </a:pPr>
            <a:endParaRPr lang="ru-RU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-1" y="0"/>
            <a:ext cx="12192001" cy="144000"/>
          </a:xfrm>
          <a:prstGeom prst="rect">
            <a:avLst/>
          </a:prstGeom>
          <a:solidFill>
            <a:srgbClr val="F6A800"/>
          </a:solidFill>
          <a:ln>
            <a:solidFill>
              <a:srgbClr val="F6A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Rectangle 65"/>
          <p:cNvSpPr/>
          <p:nvPr/>
        </p:nvSpPr>
        <p:spPr bwMode="gray">
          <a:xfrm>
            <a:off x="-1" y="1086184"/>
            <a:ext cx="12192001" cy="36000"/>
          </a:xfrm>
          <a:prstGeom prst="rect">
            <a:avLst/>
          </a:prstGeom>
          <a:solidFill>
            <a:srgbClr val="DD64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95442" y="349008"/>
            <a:ext cx="98559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Helvetica LT Std" panose="020B0504020202020204" pitchFamily="34" charset="0"/>
              </a:rPr>
              <a:t>Experimental setting</a:t>
            </a:r>
            <a:endParaRPr lang="ru-RU" sz="4000" dirty="0">
              <a:latin typeface="Helvetica LT Std" panose="020B0504020202020204" pitchFamily="34" charset="0"/>
            </a:endParaRPr>
          </a:p>
          <a:p>
            <a:endParaRPr lang="ru-RU" sz="3200" dirty="0">
              <a:latin typeface="Helvetica LT Std" panose="020B05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5897262" y="6356350"/>
            <a:ext cx="397476" cy="365125"/>
          </a:xfrm>
        </p:spPr>
        <p:txBody>
          <a:bodyPr/>
          <a:lstStyle/>
          <a:p>
            <a:fld id="{E2B2834D-D0AA-40A2-9296-BACCEB58240F}" type="slidenum">
              <a:rPr lang="ru-RU" smtClean="0"/>
              <a:pPr/>
              <a:t>12</a:t>
            </a:fld>
            <a:endParaRPr lang="ru-RU" dirty="0"/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8486" y="5879070"/>
            <a:ext cx="788181" cy="780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76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1" y="0"/>
            <a:ext cx="12192001" cy="144000"/>
          </a:xfrm>
          <a:prstGeom prst="rect">
            <a:avLst/>
          </a:prstGeom>
          <a:solidFill>
            <a:srgbClr val="F6A800"/>
          </a:solidFill>
          <a:ln>
            <a:solidFill>
              <a:srgbClr val="F6A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Rectangle 65"/>
          <p:cNvSpPr/>
          <p:nvPr/>
        </p:nvSpPr>
        <p:spPr bwMode="gray">
          <a:xfrm>
            <a:off x="-1" y="1086184"/>
            <a:ext cx="12192001" cy="36000"/>
          </a:xfrm>
          <a:prstGeom prst="rect">
            <a:avLst/>
          </a:prstGeom>
          <a:solidFill>
            <a:srgbClr val="DD64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95442" y="349008"/>
                <a:ext cx="1179122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latin typeface="Helvetica LT Std" panose="020B0504020202020204" pitchFamily="34" charset="0"/>
                  </a:rPr>
                  <a:t>Experiments: social graph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4000" dirty="0">
                    <a:latin typeface="Helvetica LT Std" panose="020B0504020202020204" pitchFamily="34" charset="0"/>
                  </a:rPr>
                  <a:t> </a:t>
                </a:r>
                <a:r>
                  <a:rPr lang="en-US" sz="4000" dirty="0" smtClean="0">
                    <a:latin typeface="Helvetica LT Std" panose="020B0504020202020204" pitchFamily="34" charset="0"/>
                  </a:rPr>
                  <a:t>link </a:t>
                </a:r>
                <a:r>
                  <a:rPr lang="en-US" sz="4000" dirty="0">
                    <a:latin typeface="Helvetica LT Std" panose="020B0504020202020204" pitchFamily="34" charset="0"/>
                  </a:rPr>
                  <a:t>prediction</a:t>
                </a:r>
                <a:endParaRPr lang="ru-RU" sz="4000" dirty="0">
                  <a:latin typeface="Helvetica LT Std" panose="020B0504020202020204" pitchFamily="34" charset="0"/>
                </a:endParaRPr>
              </a:p>
              <a:p>
                <a:endParaRPr lang="ru-RU" sz="3200" dirty="0">
                  <a:latin typeface="Helvetica LT Std" panose="020B0504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442" y="349008"/>
                <a:ext cx="11791225" cy="1200329"/>
              </a:xfrm>
              <a:prstGeom prst="rect">
                <a:avLst/>
              </a:prstGeom>
              <a:blipFill>
                <a:blip r:embed="rId3"/>
                <a:stretch>
                  <a:fillRect l="-1810" t="-86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5897262" y="6356350"/>
            <a:ext cx="397476" cy="365125"/>
          </a:xfrm>
        </p:spPr>
        <p:txBody>
          <a:bodyPr/>
          <a:lstStyle/>
          <a:p>
            <a:fld id="{E2B2834D-D0AA-40A2-9296-BACCEB58240F}" type="slidenum">
              <a:rPr lang="ru-RU" smtClean="0"/>
              <a:pPr/>
              <a:t>13</a:t>
            </a:fld>
            <a:endParaRPr lang="ru-RU" dirty="0"/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8486" y="5879070"/>
            <a:ext cx="788181" cy="780377"/>
          </a:xfrm>
          <a:prstGeom prst="rect">
            <a:avLst/>
          </a:prstGeom>
        </p:spPr>
      </p:pic>
      <p:sp>
        <p:nvSpPr>
          <p:cNvPr id="12" name="Прямоугольник 14"/>
          <p:cNvSpPr/>
          <p:nvPr/>
        </p:nvSpPr>
        <p:spPr>
          <a:xfrm>
            <a:off x="4593715" y="5258423"/>
            <a:ext cx="30045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latin typeface="Helvetica LT Std" panose="020B0504020202020204" pitchFamily="34" charset="0"/>
              </a:rPr>
              <a:t>Link prediction</a:t>
            </a:r>
          </a:p>
          <a:p>
            <a:pPr algn="ctr"/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Helvetica LT Std" panose="020B0504020202020204" pitchFamily="34" charset="0"/>
              </a:rPr>
              <a:t>(accuracy)</a:t>
            </a:r>
            <a:endParaRPr lang="ru-RU" sz="2400" dirty="0">
              <a:solidFill>
                <a:schemeClr val="bg1">
                  <a:lumMod val="50000"/>
                </a:schemeClr>
              </a:solidFill>
              <a:latin typeface="Helvetica LT Std" panose="020B05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42" y="1629155"/>
            <a:ext cx="11701486" cy="3742943"/>
          </a:xfrm>
          <a:prstGeom prst="rect">
            <a:avLst/>
          </a:prstGeom>
        </p:spPr>
      </p:pic>
      <p:sp>
        <p:nvSpPr>
          <p:cNvPr id="13" name="Овал 19"/>
          <p:cNvSpPr/>
          <p:nvPr/>
        </p:nvSpPr>
        <p:spPr>
          <a:xfrm>
            <a:off x="6513429" y="4809838"/>
            <a:ext cx="1036216" cy="543831"/>
          </a:xfrm>
          <a:prstGeom prst="ellipse">
            <a:avLst/>
          </a:prstGeom>
          <a:noFill/>
          <a:ln w="57150">
            <a:solidFill>
              <a:srgbClr val="B106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587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1" y="0"/>
            <a:ext cx="12192001" cy="144000"/>
          </a:xfrm>
          <a:prstGeom prst="rect">
            <a:avLst/>
          </a:prstGeom>
          <a:solidFill>
            <a:srgbClr val="F6A800"/>
          </a:solidFill>
          <a:ln>
            <a:solidFill>
              <a:srgbClr val="F6A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Rectangle 65"/>
          <p:cNvSpPr/>
          <p:nvPr/>
        </p:nvSpPr>
        <p:spPr bwMode="gray">
          <a:xfrm>
            <a:off x="-1" y="1086184"/>
            <a:ext cx="12192001" cy="36000"/>
          </a:xfrm>
          <a:prstGeom prst="rect">
            <a:avLst/>
          </a:prstGeom>
          <a:solidFill>
            <a:srgbClr val="DD64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95442" y="349008"/>
                <a:ext cx="9855977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latin typeface="Helvetica LT Std" panose="020B0504020202020204" pitchFamily="34" charset="0"/>
                  </a:rPr>
                  <a:t>Experiments: </a:t>
                </a:r>
                <a:r>
                  <a:rPr lang="en-US" sz="4000" dirty="0" smtClean="0">
                    <a:latin typeface="Helvetica LT Std" panose="020B0504020202020204" pitchFamily="34" charset="0"/>
                  </a:rPr>
                  <a:t>graphs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4000" dirty="0">
                    <a:latin typeface="Helvetica LT Std" panose="020B0504020202020204" pitchFamily="34" charset="0"/>
                  </a:rPr>
                  <a:t> </a:t>
                </a:r>
                <a:r>
                  <a:rPr lang="en-US" sz="4000" dirty="0" smtClean="0">
                    <a:latin typeface="Helvetica LT Std" panose="020B0504020202020204" pitchFamily="34" charset="0"/>
                  </a:rPr>
                  <a:t>node </a:t>
                </a:r>
                <a:r>
                  <a:rPr lang="en-US" sz="4000" dirty="0">
                    <a:latin typeface="Helvetica LT Std" panose="020B0504020202020204" pitchFamily="34" charset="0"/>
                  </a:rPr>
                  <a:t>clustering</a:t>
                </a:r>
                <a:endParaRPr lang="ru-RU" sz="4000" dirty="0">
                  <a:latin typeface="Helvetica LT Std" panose="020B0504020202020204" pitchFamily="34" charset="0"/>
                </a:endParaRPr>
              </a:p>
              <a:p>
                <a:endParaRPr lang="ru-RU" sz="4000" dirty="0">
                  <a:latin typeface="Helvetica LT Std" panose="020B0504020202020204" pitchFamily="34" charset="0"/>
                </a:endParaRPr>
              </a:p>
              <a:p>
                <a:endParaRPr lang="ru-RU" sz="3200" dirty="0">
                  <a:latin typeface="Helvetica LT Std" panose="020B0504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442" y="349008"/>
                <a:ext cx="9855977" cy="1815882"/>
              </a:xfrm>
              <a:prstGeom prst="rect">
                <a:avLst/>
              </a:prstGeom>
              <a:blipFill>
                <a:blip r:embed="rId3"/>
                <a:stretch>
                  <a:fillRect l="-2165" t="-57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5897262" y="6356350"/>
            <a:ext cx="397476" cy="365125"/>
          </a:xfrm>
        </p:spPr>
        <p:txBody>
          <a:bodyPr/>
          <a:lstStyle/>
          <a:p>
            <a:fld id="{E2B2834D-D0AA-40A2-9296-BACCEB58240F}" type="slidenum">
              <a:rPr lang="ru-RU" smtClean="0"/>
              <a:pPr/>
              <a:t>14</a:t>
            </a:fld>
            <a:endParaRPr lang="ru-RU" dirty="0"/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8486" y="5879070"/>
            <a:ext cx="788181" cy="7803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42" y="1461237"/>
            <a:ext cx="11609013" cy="3850640"/>
          </a:xfrm>
          <a:prstGeom prst="rect">
            <a:avLst/>
          </a:prstGeom>
        </p:spPr>
      </p:pic>
      <p:sp>
        <p:nvSpPr>
          <p:cNvPr id="10" name="Прямоугольник 14"/>
          <p:cNvSpPr/>
          <p:nvPr/>
        </p:nvSpPr>
        <p:spPr>
          <a:xfrm>
            <a:off x="4593715" y="5258423"/>
            <a:ext cx="30045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Helvetica LT Std" panose="020B0504020202020204" pitchFamily="34" charset="0"/>
              </a:rPr>
              <a:t>Node clustering</a:t>
            </a:r>
          </a:p>
          <a:p>
            <a:pPr algn="ctr"/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Helvetica LT Std" panose="020B0504020202020204" pitchFamily="34" charset="0"/>
              </a:rPr>
              <a:t>(modularity)</a:t>
            </a:r>
            <a:endParaRPr lang="ru-RU" sz="2400" dirty="0">
              <a:solidFill>
                <a:schemeClr val="bg1">
                  <a:lumMod val="50000"/>
                </a:schemeClr>
              </a:solidFill>
              <a:latin typeface="Helvetica LT Std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16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1" y="0"/>
            <a:ext cx="12192001" cy="144000"/>
          </a:xfrm>
          <a:prstGeom prst="rect">
            <a:avLst/>
          </a:prstGeom>
          <a:solidFill>
            <a:srgbClr val="F6A800"/>
          </a:solidFill>
          <a:ln>
            <a:solidFill>
              <a:srgbClr val="F6A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Rectangle 65"/>
          <p:cNvSpPr/>
          <p:nvPr/>
        </p:nvSpPr>
        <p:spPr bwMode="gray">
          <a:xfrm>
            <a:off x="-1" y="1086184"/>
            <a:ext cx="12192001" cy="36000"/>
          </a:xfrm>
          <a:prstGeom prst="rect">
            <a:avLst/>
          </a:prstGeom>
          <a:solidFill>
            <a:srgbClr val="DD64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95442" y="349008"/>
                <a:ext cx="1124090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latin typeface="Helvetica LT Std" panose="020B0504020202020204" pitchFamily="34" charset="0"/>
                  </a:rPr>
                  <a:t>Experiments</a:t>
                </a:r>
                <a:r>
                  <a:rPr lang="en-US" sz="4000" dirty="0" smtClean="0">
                    <a:latin typeface="Helvetica LT Std" panose="020B0504020202020204" pitchFamily="34" charset="0"/>
                  </a:rPr>
                  <a:t>: web graph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4000" dirty="0">
                    <a:latin typeface="Helvetica LT Std" panose="020B0504020202020204" pitchFamily="34" charset="0"/>
                  </a:rPr>
                  <a:t> node </a:t>
                </a:r>
                <a:r>
                  <a:rPr lang="en-US" sz="4000" dirty="0" smtClean="0">
                    <a:latin typeface="Helvetica LT Std" panose="020B0504020202020204" pitchFamily="34" charset="0"/>
                  </a:rPr>
                  <a:t>classification</a:t>
                </a:r>
                <a:endParaRPr lang="ru-RU" sz="4000" dirty="0">
                  <a:latin typeface="Helvetica LT Std" panose="020B05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442" y="349008"/>
                <a:ext cx="11240908" cy="707886"/>
              </a:xfrm>
              <a:prstGeom prst="rect">
                <a:avLst/>
              </a:prstGeom>
              <a:blipFill>
                <a:blip r:embed="rId3"/>
                <a:stretch>
                  <a:fillRect l="-1898" t="-14655" b="-370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5897262" y="6356350"/>
            <a:ext cx="397476" cy="365125"/>
          </a:xfrm>
        </p:spPr>
        <p:txBody>
          <a:bodyPr/>
          <a:lstStyle/>
          <a:p>
            <a:fld id="{E2B2834D-D0AA-40A2-9296-BACCEB58240F}" type="slidenum">
              <a:rPr lang="ru-RU" smtClean="0"/>
              <a:pPr/>
              <a:t>15</a:t>
            </a:fld>
            <a:endParaRPr lang="ru-RU" dirty="0"/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8486" y="5879070"/>
            <a:ext cx="788181" cy="7803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42" y="2064368"/>
            <a:ext cx="11780196" cy="2996491"/>
          </a:xfrm>
          <a:prstGeom prst="rect">
            <a:avLst/>
          </a:prstGeom>
        </p:spPr>
      </p:pic>
      <p:sp>
        <p:nvSpPr>
          <p:cNvPr id="10" name="Прямоугольник 14"/>
          <p:cNvSpPr/>
          <p:nvPr/>
        </p:nvSpPr>
        <p:spPr>
          <a:xfrm>
            <a:off x="4593715" y="5258423"/>
            <a:ext cx="30045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Helvetica LT Std" panose="020B0504020202020204" pitchFamily="34" charset="0"/>
              </a:rPr>
              <a:t>Classification</a:t>
            </a:r>
          </a:p>
          <a:p>
            <a:pPr algn="ctr"/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Helvetica LT Std" panose="020B0504020202020204" pitchFamily="34" charset="0"/>
              </a:rPr>
              <a:t>(accuracy)</a:t>
            </a:r>
            <a:endParaRPr lang="ru-RU" sz="2400" dirty="0">
              <a:solidFill>
                <a:schemeClr val="bg1">
                  <a:lumMod val="50000"/>
                </a:schemeClr>
              </a:solidFill>
              <a:latin typeface="Helvetica LT Std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26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Объект 11"/>
          <p:cNvSpPr>
            <a:spLocks noGrp="1"/>
          </p:cNvSpPr>
          <p:nvPr>
            <p:ph idx="1"/>
          </p:nvPr>
        </p:nvSpPr>
        <p:spPr>
          <a:xfrm>
            <a:off x="347842" y="1548430"/>
            <a:ext cx="11304580" cy="488326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We provide new </a:t>
            </a:r>
            <a:r>
              <a:rPr lang="en-US" u="sng" dirty="0" smtClean="0"/>
              <a:t>useful abstraction</a:t>
            </a:r>
            <a:r>
              <a:rPr lang="en-US" dirty="0" smtClean="0"/>
              <a:t>: node similarities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We create VERSE to </a:t>
            </a:r>
            <a:r>
              <a:rPr lang="en-US" u="sng" dirty="0" smtClean="0"/>
              <a:t>explicitly</a:t>
            </a:r>
            <a:r>
              <a:rPr lang="en-US" dirty="0" smtClean="0"/>
              <a:t> work with similarities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We develop a scalable approximation via NCE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There is a room for improvement!</a:t>
            </a:r>
          </a:p>
          <a:p>
            <a:pPr>
              <a:lnSpc>
                <a:spcPct val="150000"/>
              </a:lnSpc>
            </a:pPr>
            <a:endParaRPr lang="ru-RU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-1" y="0"/>
            <a:ext cx="12192001" cy="144000"/>
          </a:xfrm>
          <a:prstGeom prst="rect">
            <a:avLst/>
          </a:prstGeom>
          <a:solidFill>
            <a:srgbClr val="F6A800"/>
          </a:solidFill>
          <a:ln>
            <a:solidFill>
              <a:srgbClr val="F6A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Rectangle 65"/>
          <p:cNvSpPr/>
          <p:nvPr/>
        </p:nvSpPr>
        <p:spPr bwMode="gray">
          <a:xfrm>
            <a:off x="-1" y="1086184"/>
            <a:ext cx="12192001" cy="36000"/>
          </a:xfrm>
          <a:prstGeom prst="rect">
            <a:avLst/>
          </a:prstGeom>
          <a:solidFill>
            <a:srgbClr val="DD64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95442" y="349008"/>
            <a:ext cx="98559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Helvetica LT Std" panose="020B0504020202020204" pitchFamily="34" charset="0"/>
              </a:rPr>
              <a:t>Conclusion</a:t>
            </a:r>
            <a:endParaRPr lang="ru-RU" sz="4000" dirty="0">
              <a:latin typeface="Helvetica LT Std" panose="020B0504020202020204" pitchFamily="34" charset="0"/>
            </a:endParaRPr>
          </a:p>
          <a:p>
            <a:endParaRPr lang="ru-RU" sz="3200" dirty="0">
              <a:latin typeface="Helvetica LT Std" panose="020B05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5897262" y="6356350"/>
            <a:ext cx="397476" cy="365125"/>
          </a:xfrm>
        </p:spPr>
        <p:txBody>
          <a:bodyPr/>
          <a:lstStyle/>
          <a:p>
            <a:fld id="{E2B2834D-D0AA-40A2-9296-BACCEB58240F}" type="slidenum">
              <a:rPr lang="ru-RU" smtClean="0"/>
              <a:pPr/>
              <a:t>16</a:t>
            </a:fld>
            <a:endParaRPr lang="ru-RU" dirty="0"/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8486" y="5879070"/>
            <a:ext cx="788181" cy="780377"/>
          </a:xfrm>
          <a:prstGeom prst="rect">
            <a:avLst/>
          </a:prstGeom>
        </p:spPr>
      </p:pic>
      <p:pic>
        <p:nvPicPr>
          <p:cNvPr id="8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896" y="4318086"/>
            <a:ext cx="2928946" cy="2403389"/>
          </a:xfrm>
          <a:prstGeom prst="rect">
            <a:avLst/>
          </a:prstGeom>
        </p:spPr>
      </p:pic>
      <p:sp>
        <p:nvSpPr>
          <p:cNvPr id="9" name="Овал 19"/>
          <p:cNvSpPr/>
          <p:nvPr/>
        </p:nvSpPr>
        <p:spPr>
          <a:xfrm>
            <a:off x="7914160" y="4778516"/>
            <a:ext cx="567423" cy="543831"/>
          </a:xfrm>
          <a:prstGeom prst="ellipse">
            <a:avLst/>
          </a:prstGeom>
          <a:noFill/>
          <a:ln w="19050">
            <a:solidFill>
              <a:srgbClr val="B106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 стрелкой 16"/>
          <p:cNvCxnSpPr/>
          <p:nvPr/>
        </p:nvCxnSpPr>
        <p:spPr>
          <a:xfrm>
            <a:off x="7010400" y="4642558"/>
            <a:ext cx="903760" cy="27191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239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369948" y="4041509"/>
            <a:ext cx="45897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Thank you for attention!</a:t>
            </a:r>
            <a:endParaRPr lang="ru-RU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54180" y="5578231"/>
            <a:ext cx="46324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Anton Tsitsulin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Knowledge Discovery and Data Mining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Hasso Plattner Institute</a:t>
            </a:r>
            <a:endParaRPr lang="ru-RU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8486" y="5879070"/>
            <a:ext cx="788181" cy="78037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113138" y="2367171"/>
            <a:ext cx="9965724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Thank you</a:t>
            </a:r>
          </a:p>
          <a:p>
            <a:pPr algn="ctr"/>
            <a:r>
              <a:rPr lang="en-US" sz="4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your attention!</a:t>
            </a:r>
          </a:p>
          <a:p>
            <a:pPr algn="ctr"/>
            <a:endParaRPr lang="en-US" sz="3600" dirty="0" smtClean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bit.ly/www-verse</a:t>
            </a:r>
          </a:p>
          <a:p>
            <a:pPr algn="ctr"/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github.com/</a:t>
            </a:r>
            <a:r>
              <a:rPr lang="en-US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xgfs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/verse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2634"/>
            <a:ext cx="3173383" cy="608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73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4425307" y="1703449"/>
            <a:ext cx="7167269" cy="4719091"/>
          </a:xfrm>
          <a:prstGeom prst="rect">
            <a:avLst/>
          </a:prstGeom>
          <a:blipFill dpi="0" rotWithShape="1">
            <a:blip r:embed="rId3" cstate="print">
              <a:alphaModFix amt="5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Прямоугольник 4"/>
          <p:cNvSpPr/>
          <p:nvPr/>
        </p:nvSpPr>
        <p:spPr>
          <a:xfrm>
            <a:off x="-1" y="0"/>
            <a:ext cx="12192001" cy="144000"/>
          </a:xfrm>
          <a:prstGeom prst="rect">
            <a:avLst/>
          </a:prstGeom>
          <a:solidFill>
            <a:srgbClr val="F6A800"/>
          </a:solidFill>
          <a:ln>
            <a:solidFill>
              <a:srgbClr val="F6A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Rectangle 65"/>
          <p:cNvSpPr/>
          <p:nvPr/>
        </p:nvSpPr>
        <p:spPr bwMode="gray">
          <a:xfrm>
            <a:off x="-1" y="1086184"/>
            <a:ext cx="12192001" cy="36000"/>
          </a:xfrm>
          <a:prstGeom prst="rect">
            <a:avLst/>
          </a:prstGeom>
          <a:solidFill>
            <a:srgbClr val="DD64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95442" y="369984"/>
                <a:ext cx="985597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latin typeface="Helvetica LT Std" panose="020B0504020202020204" pitchFamily="34" charset="0"/>
                  </a:rPr>
                  <a:t>Graphs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4000" dirty="0" smtClean="0">
                    <a:latin typeface="Helvetica LT Std" panose="020B0504020202020204" pitchFamily="34" charset="0"/>
                  </a:rPr>
                  <a:t> tasks = problems</a:t>
                </a:r>
                <a:endParaRPr lang="ru-RU" sz="4000" dirty="0">
                  <a:latin typeface="Helvetica LT Std" panose="020B0504020202020204" pitchFamily="34" charset="0"/>
                </a:endParaRPr>
              </a:p>
              <a:p>
                <a:endParaRPr lang="ru-RU" sz="3200" dirty="0">
                  <a:latin typeface="Helvetica LT Std" panose="020B0504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442" y="369984"/>
                <a:ext cx="9855977" cy="1200329"/>
              </a:xfrm>
              <a:prstGeom prst="rect">
                <a:avLst/>
              </a:prstGeom>
              <a:blipFill>
                <a:blip r:embed="rId4"/>
                <a:stretch>
                  <a:fillRect l="-2165" t="-86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5897262" y="6356350"/>
            <a:ext cx="397476" cy="365125"/>
          </a:xfrm>
        </p:spPr>
        <p:txBody>
          <a:bodyPr/>
          <a:lstStyle/>
          <a:p>
            <a:fld id="{E2B2834D-D0AA-40A2-9296-BACCEB58240F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99" name="Объект 11"/>
          <p:cNvSpPr txBox="1">
            <a:spLocks/>
          </p:cNvSpPr>
          <p:nvPr/>
        </p:nvSpPr>
        <p:spPr>
          <a:xfrm>
            <a:off x="195442" y="1396030"/>
            <a:ext cx="11837388" cy="52769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B1063A"/>
              </a:buClr>
              <a:buFont typeface="+mj-lt"/>
              <a:buAutoNum type="arabicPeriod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1063A"/>
              </a:buClr>
              <a:buFont typeface="+mj-lt"/>
              <a:buAutoNum type="arabicPeriod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1063A"/>
              </a:buClr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1063A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1717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1063A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400" dirty="0"/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8486" y="5879070"/>
            <a:ext cx="788181" cy="780377"/>
          </a:xfrm>
          <a:prstGeom prst="rect">
            <a:avLst/>
          </a:prstGeom>
        </p:spPr>
      </p:pic>
      <p:sp>
        <p:nvSpPr>
          <p:cNvPr id="27" name="Объект 18"/>
          <p:cNvSpPr txBox="1">
            <a:spLocks/>
          </p:cNvSpPr>
          <p:nvPr/>
        </p:nvSpPr>
        <p:spPr>
          <a:xfrm>
            <a:off x="313038" y="1423747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B1063A"/>
              </a:buClr>
              <a:buFont typeface="+mj-lt"/>
              <a:buAutoNum type="arabicPeriod"/>
              <a:defRPr sz="3200" kern="1200">
                <a:solidFill>
                  <a:schemeClr val="tx1"/>
                </a:solidFill>
                <a:latin typeface="Helvetica LT Std" panose="020B0504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1063A"/>
              </a:buClr>
              <a:buFont typeface="+mj-lt"/>
              <a:buAutoNum type="arabicPeriod"/>
              <a:defRPr sz="2800" kern="1200">
                <a:solidFill>
                  <a:schemeClr val="tx1"/>
                </a:solidFill>
                <a:latin typeface="Helvetica LT Std" panose="020B0504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1063A"/>
              </a:buClr>
              <a:buFont typeface="+mj-lt"/>
              <a:buAutoNum type="arabicPeriod"/>
              <a:defRPr sz="2400" kern="1200">
                <a:solidFill>
                  <a:schemeClr val="tx1"/>
                </a:solidFill>
                <a:latin typeface="Helvetica LT Std" panose="020B0504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1063A"/>
              </a:buClr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Helvetica LT Std" panose="020B0504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1717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1063A"/>
              </a:buClr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Helvetica LT Std" panose="020B0504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Different</a:t>
            </a:r>
            <a:r>
              <a:rPr lang="en-US" dirty="0" smtClean="0"/>
              <a:t> domains:</a:t>
            </a:r>
          </a:p>
          <a:p>
            <a:pPr marL="857250" lvl="1">
              <a:buFont typeface="Arial" panose="020B0604020202020204" pitchFamily="34" charset="0"/>
              <a:buChar char="•"/>
            </a:pPr>
            <a:r>
              <a:rPr lang="en-US" dirty="0" smtClean="0"/>
              <a:t>Social nets</a:t>
            </a:r>
          </a:p>
          <a:p>
            <a:pPr marL="857250" lvl="1">
              <a:buFont typeface="Arial" panose="020B0604020202020204" pitchFamily="34" charset="0"/>
              <a:buChar char="•"/>
            </a:pPr>
            <a:r>
              <a:rPr lang="en-US" dirty="0" smtClean="0"/>
              <a:t>Biology</a:t>
            </a:r>
          </a:p>
          <a:p>
            <a:pPr marL="857250" lvl="1">
              <a:buFont typeface="Arial" panose="020B0604020202020204" pitchFamily="34" charset="0"/>
              <a:buChar char="•"/>
            </a:pPr>
            <a:r>
              <a:rPr lang="en-US" dirty="0" smtClean="0"/>
              <a:t>WWW</a:t>
            </a:r>
          </a:p>
          <a:p>
            <a:pPr marL="400050" lvl="1" indent="0">
              <a:buNone/>
            </a:pPr>
            <a:endParaRPr lang="en-US" dirty="0" smtClean="0"/>
          </a:p>
          <a:p>
            <a:pPr marL="0" indent="0">
              <a:buFont typeface="+mj-lt"/>
              <a:buNone/>
            </a:pPr>
            <a:r>
              <a:rPr lang="en-US" dirty="0" smtClean="0"/>
              <a:t>Different tasks:</a:t>
            </a:r>
          </a:p>
          <a:p>
            <a:pPr marL="857250" lvl="1">
              <a:buFont typeface="Arial" panose="020B0604020202020204" pitchFamily="34" charset="0"/>
              <a:buChar char="•"/>
            </a:pPr>
            <a:r>
              <a:rPr lang="en-US" dirty="0" smtClean="0"/>
              <a:t>Classification</a:t>
            </a:r>
          </a:p>
          <a:p>
            <a:pPr marL="857250" lvl="1">
              <a:buFont typeface="Arial" panose="020B0604020202020204" pitchFamily="34" charset="0"/>
              <a:buChar char="•"/>
            </a:pPr>
            <a:r>
              <a:rPr lang="en-US" dirty="0" smtClean="0"/>
              <a:t>Clustering</a:t>
            </a:r>
          </a:p>
          <a:p>
            <a:pPr marL="857250" lvl="1">
              <a:buFont typeface="Arial" panose="020B0604020202020204" pitchFamily="34" charset="0"/>
              <a:buChar char="•"/>
            </a:pPr>
            <a:r>
              <a:rPr lang="en-US" dirty="0" smtClean="0"/>
              <a:t>Link prediction</a:t>
            </a:r>
            <a:r>
              <a:rPr lang="en-US" dirty="0"/>
              <a:t>	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724" y="1598030"/>
            <a:ext cx="2333676" cy="2564479"/>
          </a:xfrm>
          <a:prstGeom prst="rect">
            <a:avLst/>
          </a:prstGeom>
        </p:spPr>
      </p:pic>
      <p:sp>
        <p:nvSpPr>
          <p:cNvPr id="17" name="Скругленная прямоугольная выноска 16"/>
          <p:cNvSpPr/>
          <p:nvPr/>
        </p:nvSpPr>
        <p:spPr>
          <a:xfrm>
            <a:off x="6294738" y="1303455"/>
            <a:ext cx="4049451" cy="750092"/>
          </a:xfrm>
          <a:prstGeom prst="wedgeRoundRectCallout">
            <a:avLst>
              <a:gd name="adj1" fmla="val 50231"/>
              <a:gd name="adj2" fmla="val 100810"/>
              <a:gd name="adj3" fmla="val 16667"/>
            </a:avLst>
          </a:prstGeom>
          <a:solidFill>
            <a:srgbClr val="F6A800">
              <a:alpha val="64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Helvetica" panose="020B0604020202020204" pitchFamily="2" charset="0"/>
              </a:rPr>
              <a:t>Will </a:t>
            </a:r>
            <a:r>
              <a:rPr lang="en-US" sz="2000" dirty="0" smtClean="0">
                <a:solidFill>
                  <a:schemeClr val="tx1"/>
                </a:solidFill>
                <a:latin typeface="Helvetica" panose="020B0604020202020204" pitchFamily="2" charset="0"/>
              </a:rPr>
              <a:t>Nathan like Camille?</a:t>
            </a:r>
            <a:endParaRPr lang="en-US" sz="2000" dirty="0">
              <a:solidFill>
                <a:schemeClr val="tx1"/>
              </a:solidFill>
              <a:latin typeface="Helvetica" panose="020B0604020202020204" pitchFamily="2" charset="0"/>
            </a:endParaRPr>
          </a:p>
          <a:p>
            <a:r>
              <a:rPr lang="en-US" sz="2000" dirty="0" smtClean="0">
                <a:solidFill>
                  <a:schemeClr val="tx1"/>
                </a:solidFill>
                <a:latin typeface="Helvetica" panose="020B0604020202020204" pitchFamily="2" charset="0"/>
              </a:rPr>
              <a:t>Will </a:t>
            </a:r>
            <a:r>
              <a:rPr lang="en-US" sz="2000" dirty="0">
                <a:solidFill>
                  <a:schemeClr val="tx1"/>
                </a:solidFill>
                <a:latin typeface="Helvetica" panose="020B0604020202020204" pitchFamily="2" charset="0"/>
              </a:rPr>
              <a:t>Nathan </a:t>
            </a:r>
            <a:r>
              <a:rPr lang="en-US" sz="2000" dirty="0" smtClean="0">
                <a:solidFill>
                  <a:schemeClr val="tx1"/>
                </a:solidFill>
                <a:latin typeface="Helvetica" panose="020B0604020202020204" pitchFamily="2" charset="0"/>
              </a:rPr>
              <a:t>vote for candidate T.?</a:t>
            </a:r>
            <a:endParaRPr lang="en-US" sz="2000" dirty="0">
              <a:solidFill>
                <a:schemeClr val="tx1"/>
              </a:solidFill>
              <a:latin typeface="Helvetica" panose="020B0604020202020204" pitchFamily="2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599" y="4581524"/>
            <a:ext cx="249195" cy="249195"/>
          </a:xfrm>
          <a:prstGeom prst="ellipse">
            <a:avLst/>
          </a:prstGeom>
          <a:ln>
            <a:solidFill>
              <a:schemeClr val="tx1"/>
            </a:solidFill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125" y="3684087"/>
            <a:ext cx="236883" cy="236883"/>
          </a:xfrm>
          <a:prstGeom prst="ellipse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3431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1" y="0"/>
            <a:ext cx="12192001" cy="144000"/>
          </a:xfrm>
          <a:prstGeom prst="rect">
            <a:avLst/>
          </a:prstGeom>
          <a:solidFill>
            <a:srgbClr val="F6A800"/>
          </a:solidFill>
          <a:ln>
            <a:solidFill>
              <a:srgbClr val="F6A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Rectangle 65"/>
          <p:cNvSpPr/>
          <p:nvPr/>
        </p:nvSpPr>
        <p:spPr bwMode="gray">
          <a:xfrm>
            <a:off x="-1" y="1086184"/>
            <a:ext cx="12192001" cy="36000"/>
          </a:xfrm>
          <a:prstGeom prst="rect">
            <a:avLst/>
          </a:prstGeom>
          <a:solidFill>
            <a:srgbClr val="DD64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95442" y="349008"/>
                <a:ext cx="985597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latin typeface="Helvetica LT Std" panose="020B0504020202020204" pitchFamily="34" charset="0"/>
                  </a:rPr>
                  <a:t>Graph mining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↔</m:t>
                    </m:r>
                  </m:oMath>
                </a14:m>
                <a:r>
                  <a:rPr lang="en-US" sz="4000" dirty="0" smtClean="0">
                    <a:latin typeface="Helvetica LT Std" panose="020B0504020202020204" pitchFamily="34" charset="0"/>
                  </a:rPr>
                  <a:t> domain experts?</a:t>
                </a:r>
                <a:endParaRPr lang="ru-RU" sz="4000" dirty="0">
                  <a:latin typeface="Helvetica LT Std" panose="020B0504020202020204" pitchFamily="34" charset="0"/>
                </a:endParaRPr>
              </a:p>
              <a:p>
                <a:endParaRPr lang="ru-RU" sz="3200" dirty="0">
                  <a:latin typeface="Helvetica LT Std" panose="020B0504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442" y="349008"/>
                <a:ext cx="9855977" cy="1200329"/>
              </a:xfrm>
              <a:prstGeom prst="rect">
                <a:avLst/>
              </a:prstGeom>
              <a:blipFill>
                <a:blip r:embed="rId3"/>
                <a:stretch>
                  <a:fillRect l="-2165" t="-86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5897262" y="6356350"/>
            <a:ext cx="397476" cy="365125"/>
          </a:xfrm>
        </p:spPr>
        <p:txBody>
          <a:bodyPr/>
          <a:lstStyle/>
          <a:p>
            <a:fld id="{E2B2834D-D0AA-40A2-9296-BACCEB58240F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99" name="Объект 11"/>
          <p:cNvSpPr txBox="1">
            <a:spLocks/>
          </p:cNvSpPr>
          <p:nvPr/>
        </p:nvSpPr>
        <p:spPr>
          <a:xfrm>
            <a:off x="195442" y="1396030"/>
            <a:ext cx="11837388" cy="52769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B1063A"/>
              </a:buClr>
              <a:buFont typeface="+mj-lt"/>
              <a:buAutoNum type="arabicPeriod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1063A"/>
              </a:buClr>
              <a:buFont typeface="+mj-lt"/>
              <a:buAutoNum type="arabicPeriod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1063A"/>
              </a:buClr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1063A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1717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1063A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400" dirty="0"/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8486" y="5879070"/>
            <a:ext cx="788181" cy="7803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38" y="1826273"/>
            <a:ext cx="3521380" cy="4530077"/>
          </a:xfrm>
          <a:prstGeom prst="rect">
            <a:avLst/>
          </a:prstGeom>
        </p:spPr>
      </p:pic>
      <p:sp>
        <p:nvSpPr>
          <p:cNvPr id="13" name="Объект 18"/>
          <p:cNvSpPr txBox="1">
            <a:spLocks/>
          </p:cNvSpPr>
          <p:nvPr/>
        </p:nvSpPr>
        <p:spPr>
          <a:xfrm>
            <a:off x="2356532" y="3385362"/>
            <a:ext cx="3470364" cy="21303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B1063A"/>
              </a:buClr>
              <a:buFont typeface="+mj-lt"/>
              <a:buAutoNum type="arabicPeriod"/>
              <a:defRPr sz="3200" kern="1200">
                <a:solidFill>
                  <a:schemeClr val="tx1"/>
                </a:solidFill>
                <a:latin typeface="Helvetica LT Std" panose="020B0504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1063A"/>
              </a:buClr>
              <a:buFont typeface="+mj-lt"/>
              <a:buAutoNum type="arabicPeriod"/>
              <a:defRPr sz="2800" kern="1200">
                <a:solidFill>
                  <a:schemeClr val="tx1"/>
                </a:solidFill>
                <a:latin typeface="Helvetica LT Std" panose="020B0504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1063A"/>
              </a:buClr>
              <a:buFont typeface="+mj-lt"/>
              <a:buAutoNum type="arabicPeriod"/>
              <a:defRPr sz="2400" kern="1200">
                <a:solidFill>
                  <a:schemeClr val="tx1"/>
                </a:solidFill>
                <a:latin typeface="Helvetica LT Std" panose="020B0504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1063A"/>
              </a:buClr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Helvetica LT Std" panose="020B0504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1717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1063A"/>
              </a:buClr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Helvetica LT Std" panose="020B0504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0" lvl="1">
              <a:buFont typeface="Arial" panose="020B0604020202020204" pitchFamily="34" charset="0"/>
              <a:buChar char="•"/>
            </a:pPr>
            <a:r>
              <a:rPr lang="en-US" dirty="0" smtClean="0"/>
              <a:t>Link </a:t>
            </a:r>
            <a:r>
              <a:rPr lang="en-US" dirty="0"/>
              <a:t>prediction </a:t>
            </a:r>
            <a:endParaRPr lang="en-US" dirty="0" smtClean="0"/>
          </a:p>
          <a:p>
            <a:pPr marL="857250" lvl="1">
              <a:buFont typeface="Arial" panose="020B0604020202020204" pitchFamily="34" charset="0"/>
              <a:buChar char="•"/>
            </a:pPr>
            <a:r>
              <a:rPr lang="en-US" dirty="0" smtClean="0"/>
              <a:t>Classification</a:t>
            </a:r>
          </a:p>
          <a:p>
            <a:pPr marL="857250" lvl="1">
              <a:buFont typeface="Arial" panose="020B0604020202020204" pitchFamily="34" charset="0"/>
              <a:buChar char="•"/>
            </a:pPr>
            <a:r>
              <a:rPr lang="en-US" dirty="0" smtClean="0"/>
              <a:t>Clustering</a:t>
            </a:r>
          </a:p>
          <a:p>
            <a:pPr marL="857250" lvl="1">
              <a:buFont typeface="Arial" panose="020B0604020202020204" pitchFamily="34" charset="0"/>
              <a:buChar char="•"/>
            </a:pPr>
            <a:r>
              <a:rPr lang="en-US" dirty="0" smtClean="0"/>
              <a:t>…</a:t>
            </a:r>
          </a:p>
          <a:p>
            <a:pPr marL="400050" lvl="1" indent="0">
              <a:buNone/>
            </a:pP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425307" y="1703449"/>
            <a:ext cx="7167269" cy="4719091"/>
          </a:xfrm>
          <a:prstGeom prst="rect">
            <a:avLst/>
          </a:prstGeom>
          <a:blipFill dpi="0" rotWithShape="1">
            <a:blip r:embed="rId6" cstate="print">
              <a:alphaModFix amt="5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599" y="4581524"/>
            <a:ext cx="249195" cy="249195"/>
          </a:xfrm>
          <a:prstGeom prst="ellipse">
            <a:avLst/>
          </a:prstGeom>
          <a:ln>
            <a:solidFill>
              <a:schemeClr val="tx1"/>
            </a:solidFill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125" y="3684087"/>
            <a:ext cx="236883" cy="236883"/>
          </a:xfrm>
          <a:prstGeom prst="ellipse">
            <a:avLst/>
          </a:prstGeom>
          <a:ln>
            <a:solidFill>
              <a:schemeClr val="tx1"/>
            </a:solidFill>
          </a:ln>
        </p:spPr>
      </p:pic>
      <p:pic>
        <p:nvPicPr>
          <p:cNvPr id="16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724" y="1598030"/>
            <a:ext cx="2333676" cy="2564479"/>
          </a:xfrm>
          <a:prstGeom prst="rect">
            <a:avLst/>
          </a:prstGeom>
        </p:spPr>
      </p:pic>
      <p:sp>
        <p:nvSpPr>
          <p:cNvPr id="17" name="Скругленная прямоугольная выноска 16"/>
          <p:cNvSpPr/>
          <p:nvPr/>
        </p:nvSpPr>
        <p:spPr>
          <a:xfrm>
            <a:off x="6294738" y="1303455"/>
            <a:ext cx="4049451" cy="750092"/>
          </a:xfrm>
          <a:prstGeom prst="wedgeRoundRectCallout">
            <a:avLst>
              <a:gd name="adj1" fmla="val 50231"/>
              <a:gd name="adj2" fmla="val 100810"/>
              <a:gd name="adj3" fmla="val 16667"/>
            </a:avLst>
          </a:prstGeom>
          <a:solidFill>
            <a:srgbClr val="F6A800">
              <a:alpha val="64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Helvetica" panose="020B0604020202020204" pitchFamily="2" charset="0"/>
              </a:rPr>
              <a:t>Will </a:t>
            </a:r>
            <a:r>
              <a:rPr lang="en-US" sz="2000" dirty="0" smtClean="0">
                <a:solidFill>
                  <a:schemeClr val="tx1"/>
                </a:solidFill>
                <a:latin typeface="Helvetica" panose="020B0604020202020204" pitchFamily="2" charset="0"/>
              </a:rPr>
              <a:t>Nathan like Camille?</a:t>
            </a:r>
            <a:endParaRPr lang="en-US" sz="2000" dirty="0">
              <a:solidFill>
                <a:schemeClr val="tx1"/>
              </a:solidFill>
              <a:latin typeface="Helvetica" panose="020B0604020202020204" pitchFamily="2" charset="0"/>
            </a:endParaRPr>
          </a:p>
          <a:p>
            <a:r>
              <a:rPr lang="en-US" sz="2000" dirty="0" smtClean="0">
                <a:solidFill>
                  <a:schemeClr val="tx1"/>
                </a:solidFill>
                <a:latin typeface="Helvetica" panose="020B0604020202020204" pitchFamily="2" charset="0"/>
              </a:rPr>
              <a:t>Will </a:t>
            </a:r>
            <a:r>
              <a:rPr lang="en-US" sz="2000" dirty="0">
                <a:solidFill>
                  <a:schemeClr val="tx1"/>
                </a:solidFill>
                <a:latin typeface="Helvetica" panose="020B0604020202020204" pitchFamily="2" charset="0"/>
              </a:rPr>
              <a:t>Nathan </a:t>
            </a:r>
            <a:r>
              <a:rPr lang="en-US" sz="2000" dirty="0" smtClean="0">
                <a:solidFill>
                  <a:schemeClr val="tx1"/>
                </a:solidFill>
                <a:latin typeface="Helvetica" panose="020B0604020202020204" pitchFamily="2" charset="0"/>
              </a:rPr>
              <a:t>vote for candidate T.?</a:t>
            </a:r>
            <a:endParaRPr lang="en-US" sz="2000" dirty="0">
              <a:solidFill>
                <a:schemeClr val="tx1"/>
              </a:solidFill>
              <a:latin typeface="Helvetica" panose="020B060402020202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429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Левая круглая скобка 11"/>
          <p:cNvSpPr/>
          <p:nvPr/>
        </p:nvSpPr>
        <p:spPr>
          <a:xfrm>
            <a:off x="7317611" y="2582562"/>
            <a:ext cx="398105" cy="2612000"/>
          </a:xfrm>
          <a:prstGeom prst="leftBracket">
            <a:avLst/>
          </a:prstGeom>
          <a:ln w="38100">
            <a:solidFill>
              <a:srgbClr val="DD64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Прямоугольник 4"/>
          <p:cNvSpPr/>
          <p:nvPr/>
        </p:nvSpPr>
        <p:spPr>
          <a:xfrm>
            <a:off x="-1" y="0"/>
            <a:ext cx="12192001" cy="144000"/>
          </a:xfrm>
          <a:prstGeom prst="rect">
            <a:avLst/>
          </a:prstGeom>
          <a:solidFill>
            <a:srgbClr val="F6A800"/>
          </a:solidFill>
          <a:ln>
            <a:solidFill>
              <a:srgbClr val="F6A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Rectangle 65"/>
          <p:cNvSpPr/>
          <p:nvPr/>
        </p:nvSpPr>
        <p:spPr bwMode="gray">
          <a:xfrm>
            <a:off x="-1" y="1086184"/>
            <a:ext cx="12192001" cy="36000"/>
          </a:xfrm>
          <a:prstGeom prst="rect">
            <a:avLst/>
          </a:prstGeom>
          <a:solidFill>
            <a:srgbClr val="DD64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95442" y="349008"/>
            <a:ext cx="98559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Helvetica LT Std" panose="020B0504020202020204" pitchFamily="34" charset="0"/>
              </a:rPr>
              <a:t>Representations </a:t>
            </a:r>
            <a:r>
              <a:rPr lang="en-US" sz="4000" dirty="0" smtClean="0">
                <a:latin typeface="Helvetica LT Std" panose="020B0504020202020204" pitchFamily="34" charset="0"/>
              </a:rPr>
              <a:t>to the </a:t>
            </a:r>
            <a:r>
              <a:rPr lang="en-US" sz="4000" dirty="0">
                <a:latin typeface="Helvetica LT Std" panose="020B0504020202020204" pitchFamily="34" charset="0"/>
              </a:rPr>
              <a:t>rescue</a:t>
            </a:r>
            <a:endParaRPr lang="ru-RU" sz="4000" dirty="0">
              <a:latin typeface="Helvetica LT Std" panose="020B0504020202020204" pitchFamily="34" charset="0"/>
            </a:endParaRPr>
          </a:p>
          <a:p>
            <a:endParaRPr lang="ru-RU" sz="3200" dirty="0">
              <a:latin typeface="Helvetica LT Std" panose="020B05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5897262" y="6356350"/>
            <a:ext cx="397476" cy="365125"/>
          </a:xfrm>
        </p:spPr>
        <p:txBody>
          <a:bodyPr/>
          <a:lstStyle/>
          <a:p>
            <a:fld id="{E2B2834D-D0AA-40A2-9296-BACCEB58240F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99" name="Объект 11"/>
          <p:cNvSpPr txBox="1">
            <a:spLocks/>
          </p:cNvSpPr>
          <p:nvPr/>
        </p:nvSpPr>
        <p:spPr>
          <a:xfrm>
            <a:off x="195442" y="1396030"/>
            <a:ext cx="11837388" cy="52769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B1063A"/>
              </a:buClr>
              <a:buFont typeface="+mj-lt"/>
              <a:buAutoNum type="arabicPeriod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1063A"/>
              </a:buClr>
              <a:buFont typeface="+mj-lt"/>
              <a:buAutoNum type="arabicPeriod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1063A"/>
              </a:buClr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1063A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1717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1063A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400" dirty="0"/>
          </a:p>
        </p:txBody>
      </p:sp>
      <p:sp>
        <p:nvSpPr>
          <p:cNvPr id="101" name="Объект 11"/>
          <p:cNvSpPr>
            <a:spLocks noGrp="1"/>
          </p:cNvSpPr>
          <p:nvPr>
            <p:ph idx="1"/>
          </p:nvPr>
        </p:nvSpPr>
        <p:spPr>
          <a:xfrm>
            <a:off x="347842" y="1548431"/>
            <a:ext cx="10804481" cy="6338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We have fast </a:t>
            </a:r>
            <a:r>
              <a:rPr lang="en-US" dirty="0"/>
              <a:t>algorithms for mining </a:t>
            </a:r>
            <a:r>
              <a:rPr lang="en-US" u="sng" dirty="0" smtClean="0"/>
              <a:t>vector</a:t>
            </a:r>
            <a:r>
              <a:rPr lang="en-US" dirty="0" smtClean="0"/>
              <a:t> data…</a:t>
            </a:r>
            <a:endParaRPr lang="ru-RU" dirty="0" smtClean="0"/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8486" y="5879070"/>
            <a:ext cx="788181" cy="780377"/>
          </a:xfrm>
          <a:prstGeom prst="rect">
            <a:avLst/>
          </a:prstGeom>
        </p:spPr>
      </p:pic>
      <p:cxnSp>
        <p:nvCxnSpPr>
          <p:cNvPr id="43" name="Прямая со стрелкой 42"/>
          <p:cNvCxnSpPr>
            <a:endCxn id="44" idx="1"/>
          </p:cNvCxnSpPr>
          <p:nvPr/>
        </p:nvCxnSpPr>
        <p:spPr>
          <a:xfrm>
            <a:off x="3190337" y="3893402"/>
            <a:ext cx="1231791" cy="5109"/>
          </a:xfrm>
          <a:prstGeom prst="straightConnector1">
            <a:avLst/>
          </a:prstGeom>
          <a:ln w="25400">
            <a:solidFill>
              <a:srgbClr val="DD640C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Рисунок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128" y="2751911"/>
            <a:ext cx="917280" cy="229320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08"/>
          <a:stretch/>
        </p:blipFill>
        <p:spPr>
          <a:xfrm>
            <a:off x="7682059" y="2200625"/>
            <a:ext cx="917280" cy="827661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34" b="36624"/>
          <a:stretch/>
        </p:blipFill>
        <p:spPr>
          <a:xfrm>
            <a:off x="7682059" y="3590806"/>
            <a:ext cx="917280" cy="617839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96"/>
          <a:stretch/>
        </p:blipFill>
        <p:spPr>
          <a:xfrm>
            <a:off x="7682059" y="4767223"/>
            <a:ext cx="917280" cy="827933"/>
          </a:xfrm>
          <a:prstGeom prst="rect">
            <a:avLst/>
          </a:prstGeom>
        </p:spPr>
      </p:pic>
      <p:cxnSp>
        <p:nvCxnSpPr>
          <p:cNvPr id="76" name="Прямая со стрелкой 75"/>
          <p:cNvCxnSpPr>
            <a:stCxn id="44" idx="3"/>
            <a:endCxn id="12" idx="1"/>
          </p:cNvCxnSpPr>
          <p:nvPr/>
        </p:nvCxnSpPr>
        <p:spPr>
          <a:xfrm flipV="1">
            <a:off x="5339408" y="3888562"/>
            <a:ext cx="1978203" cy="9949"/>
          </a:xfrm>
          <a:prstGeom prst="straightConnector1">
            <a:avLst/>
          </a:prstGeom>
          <a:ln w="25400">
            <a:solidFill>
              <a:srgbClr val="DD640C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204538" y="2307344"/>
            <a:ext cx="3397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 LT Std" panose="020B0504020202020204" pitchFamily="34" charset="0"/>
              </a:rPr>
              <a:t>low-dimensional representation</a:t>
            </a:r>
            <a:endParaRPr lang="ru-RU" dirty="0">
              <a:latin typeface="Helvetica LT Std" panose="020B0504020202020204" pitchFamily="34" charset="0"/>
            </a:endParaRPr>
          </a:p>
        </p:txBody>
      </p:sp>
      <p:sp>
        <p:nvSpPr>
          <p:cNvPr id="78" name="Объект 11"/>
          <p:cNvSpPr txBox="1">
            <a:spLocks/>
          </p:cNvSpPr>
          <p:nvPr/>
        </p:nvSpPr>
        <p:spPr>
          <a:xfrm>
            <a:off x="195442" y="5740643"/>
            <a:ext cx="10804481" cy="6338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B1063A"/>
              </a:buClr>
              <a:buFont typeface="+mj-lt"/>
              <a:buAutoNum type="arabicPeriod"/>
              <a:defRPr sz="3200" kern="1200">
                <a:solidFill>
                  <a:schemeClr val="tx1"/>
                </a:solidFill>
                <a:latin typeface="Helvetica LT Std" panose="020B0504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1063A"/>
              </a:buClr>
              <a:buFont typeface="+mj-lt"/>
              <a:buAutoNum type="arabicPeriod"/>
              <a:defRPr sz="2800" kern="1200">
                <a:solidFill>
                  <a:schemeClr val="tx1"/>
                </a:solidFill>
                <a:latin typeface="Helvetica LT Std" panose="020B0504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1063A"/>
              </a:buClr>
              <a:buFont typeface="+mj-lt"/>
              <a:buAutoNum type="arabicPeriod"/>
              <a:defRPr sz="2400" kern="1200">
                <a:solidFill>
                  <a:schemeClr val="tx1"/>
                </a:solidFill>
                <a:latin typeface="Helvetica LT Std" panose="020B0504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1063A"/>
              </a:buClr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Helvetica LT Std" panose="020B0504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1717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1063A"/>
              </a:buClr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Helvetica LT Std" panose="020B0504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/>
              <a:t>Q: How to represent </a:t>
            </a:r>
            <a:r>
              <a:rPr lang="en-US" b="1" dirty="0"/>
              <a:t>a graph's nodes as vectors?</a:t>
            </a:r>
            <a:endParaRPr lang="ru-RU" b="1" dirty="0" smtClean="0"/>
          </a:p>
        </p:txBody>
      </p:sp>
      <p:sp>
        <p:nvSpPr>
          <p:cNvPr id="79" name="TextBox 78"/>
          <p:cNvSpPr txBox="1"/>
          <p:nvPr/>
        </p:nvSpPr>
        <p:spPr>
          <a:xfrm>
            <a:off x="5709195" y="3530393"/>
            <a:ext cx="1516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 LT Std" panose="020B0504020202020204" pitchFamily="34" charset="0"/>
              </a:rPr>
              <a:t>k-means</a:t>
            </a:r>
            <a:endParaRPr lang="ru-RU" dirty="0">
              <a:latin typeface="Helvetica LT Std" panose="020B0504020202020204" pitchFamily="34" charset="0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711" y="2146871"/>
            <a:ext cx="2712801" cy="3510959"/>
          </a:xfrm>
          <a:prstGeom prst="rect">
            <a:avLst/>
          </a:prstGeom>
        </p:spPr>
      </p:pic>
      <p:sp>
        <p:nvSpPr>
          <p:cNvPr id="80" name="Овал 79"/>
          <p:cNvSpPr/>
          <p:nvPr/>
        </p:nvSpPr>
        <p:spPr>
          <a:xfrm>
            <a:off x="537326" y="2821910"/>
            <a:ext cx="158654" cy="158654"/>
          </a:xfrm>
          <a:prstGeom prst="ellipse">
            <a:avLst/>
          </a:prstGeom>
          <a:solidFill>
            <a:srgbClr val="F6A800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Овал 80"/>
          <p:cNvSpPr/>
          <p:nvPr/>
        </p:nvSpPr>
        <p:spPr>
          <a:xfrm>
            <a:off x="539885" y="3596239"/>
            <a:ext cx="158654" cy="158654"/>
          </a:xfrm>
          <a:prstGeom prst="ellipse">
            <a:avLst/>
          </a:prstGeom>
          <a:solidFill>
            <a:srgbClr val="F6A800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Овал 81"/>
          <p:cNvSpPr/>
          <p:nvPr/>
        </p:nvSpPr>
        <p:spPr>
          <a:xfrm>
            <a:off x="1290501" y="3104970"/>
            <a:ext cx="158654" cy="158654"/>
          </a:xfrm>
          <a:prstGeom prst="ellipse">
            <a:avLst/>
          </a:prstGeom>
          <a:solidFill>
            <a:srgbClr val="F6A800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Овал 82"/>
          <p:cNvSpPr/>
          <p:nvPr/>
        </p:nvSpPr>
        <p:spPr>
          <a:xfrm>
            <a:off x="1558767" y="3739857"/>
            <a:ext cx="158654" cy="158654"/>
          </a:xfrm>
          <a:prstGeom prst="ellipse">
            <a:avLst/>
          </a:prstGeom>
          <a:solidFill>
            <a:srgbClr val="F6A800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Овал 83"/>
          <p:cNvSpPr/>
          <p:nvPr/>
        </p:nvSpPr>
        <p:spPr>
          <a:xfrm>
            <a:off x="1142939" y="4376233"/>
            <a:ext cx="158654" cy="158654"/>
          </a:xfrm>
          <a:prstGeom prst="ellipse">
            <a:avLst/>
          </a:prstGeom>
          <a:solidFill>
            <a:srgbClr val="B1063A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Овал 84"/>
          <p:cNvSpPr/>
          <p:nvPr/>
        </p:nvSpPr>
        <p:spPr>
          <a:xfrm>
            <a:off x="727965" y="5107236"/>
            <a:ext cx="158654" cy="158654"/>
          </a:xfrm>
          <a:prstGeom prst="ellipse">
            <a:avLst/>
          </a:prstGeom>
          <a:solidFill>
            <a:srgbClr val="B1063A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Овал 85"/>
          <p:cNvSpPr/>
          <p:nvPr/>
        </p:nvSpPr>
        <p:spPr>
          <a:xfrm>
            <a:off x="1696095" y="4861692"/>
            <a:ext cx="158654" cy="158654"/>
          </a:xfrm>
          <a:prstGeom prst="ellipse">
            <a:avLst/>
          </a:prstGeom>
          <a:solidFill>
            <a:srgbClr val="B1063A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Овал 86"/>
          <p:cNvSpPr/>
          <p:nvPr/>
        </p:nvSpPr>
        <p:spPr>
          <a:xfrm>
            <a:off x="2230485" y="4006393"/>
            <a:ext cx="158654" cy="158654"/>
          </a:xfrm>
          <a:prstGeom prst="ellipse">
            <a:avLst/>
          </a:prstGeom>
          <a:solidFill>
            <a:srgbClr val="0070C0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Овал 87"/>
          <p:cNvSpPr/>
          <p:nvPr/>
        </p:nvSpPr>
        <p:spPr>
          <a:xfrm>
            <a:off x="2484673" y="3322481"/>
            <a:ext cx="158654" cy="158654"/>
          </a:xfrm>
          <a:prstGeom prst="ellipse">
            <a:avLst/>
          </a:prstGeom>
          <a:solidFill>
            <a:srgbClr val="0070C0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Овал 88"/>
          <p:cNvSpPr/>
          <p:nvPr/>
        </p:nvSpPr>
        <p:spPr>
          <a:xfrm>
            <a:off x="2879601" y="4448635"/>
            <a:ext cx="158654" cy="158654"/>
          </a:xfrm>
          <a:prstGeom prst="ellipse">
            <a:avLst/>
          </a:prstGeom>
          <a:solidFill>
            <a:srgbClr val="0070C0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Овал 89"/>
          <p:cNvSpPr/>
          <p:nvPr/>
        </p:nvSpPr>
        <p:spPr>
          <a:xfrm>
            <a:off x="3038256" y="3813749"/>
            <a:ext cx="158654" cy="158654"/>
          </a:xfrm>
          <a:prstGeom prst="ellipse">
            <a:avLst/>
          </a:prstGeom>
          <a:solidFill>
            <a:srgbClr val="0070C0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1" name="Прямая соединительная линия 90"/>
          <p:cNvCxnSpPr>
            <a:stCxn id="83" idx="4"/>
            <a:endCxn id="84" idx="0"/>
          </p:cNvCxnSpPr>
          <p:nvPr/>
        </p:nvCxnSpPr>
        <p:spPr>
          <a:xfrm flipH="1">
            <a:off x="1222266" y="3898512"/>
            <a:ext cx="415828" cy="477721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Прямая соединительная линия 91"/>
          <p:cNvCxnSpPr>
            <a:stCxn id="81" idx="4"/>
            <a:endCxn id="84" idx="1"/>
          </p:cNvCxnSpPr>
          <p:nvPr/>
        </p:nvCxnSpPr>
        <p:spPr>
          <a:xfrm>
            <a:off x="619213" y="3754893"/>
            <a:ext cx="546961" cy="644574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единительная линия 92"/>
          <p:cNvCxnSpPr>
            <a:stCxn id="83" idx="0"/>
            <a:endCxn id="82" idx="4"/>
          </p:cNvCxnSpPr>
          <p:nvPr/>
        </p:nvCxnSpPr>
        <p:spPr>
          <a:xfrm flipH="1" flipV="1">
            <a:off x="1369830" y="3263625"/>
            <a:ext cx="268265" cy="476233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единительная линия 93"/>
          <p:cNvCxnSpPr>
            <a:stCxn id="80" idx="6"/>
            <a:endCxn id="82" idx="2"/>
          </p:cNvCxnSpPr>
          <p:nvPr/>
        </p:nvCxnSpPr>
        <p:spPr>
          <a:xfrm>
            <a:off x="695980" y="2901237"/>
            <a:ext cx="594522" cy="283060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Прямая соединительная линия 94"/>
          <p:cNvCxnSpPr>
            <a:stCxn id="80" idx="4"/>
            <a:endCxn id="81" idx="0"/>
          </p:cNvCxnSpPr>
          <p:nvPr/>
        </p:nvCxnSpPr>
        <p:spPr>
          <a:xfrm>
            <a:off x="616653" y="2980564"/>
            <a:ext cx="2559" cy="615674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Прямая соединительная линия 95"/>
          <p:cNvCxnSpPr>
            <a:stCxn id="80" idx="5"/>
            <a:endCxn id="83" idx="1"/>
          </p:cNvCxnSpPr>
          <p:nvPr/>
        </p:nvCxnSpPr>
        <p:spPr>
          <a:xfrm>
            <a:off x="672746" y="2957330"/>
            <a:ext cx="909255" cy="805762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я соединительная линия 96"/>
          <p:cNvCxnSpPr>
            <a:stCxn id="82" idx="3"/>
            <a:endCxn id="81" idx="7"/>
          </p:cNvCxnSpPr>
          <p:nvPr/>
        </p:nvCxnSpPr>
        <p:spPr>
          <a:xfrm flipH="1">
            <a:off x="675305" y="3240390"/>
            <a:ext cx="638432" cy="379083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Прямая соединительная линия 97"/>
          <p:cNvCxnSpPr>
            <a:stCxn id="85" idx="0"/>
            <a:endCxn id="84" idx="3"/>
          </p:cNvCxnSpPr>
          <p:nvPr/>
        </p:nvCxnSpPr>
        <p:spPr>
          <a:xfrm flipV="1">
            <a:off x="807293" y="4511652"/>
            <a:ext cx="358880" cy="595584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я соединительная линия 99"/>
          <p:cNvCxnSpPr>
            <a:stCxn id="85" idx="6"/>
            <a:endCxn id="86" idx="2"/>
          </p:cNvCxnSpPr>
          <p:nvPr/>
        </p:nvCxnSpPr>
        <p:spPr>
          <a:xfrm flipV="1">
            <a:off x="886620" y="4941019"/>
            <a:ext cx="809476" cy="245544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Прямая соединительная линия 101"/>
          <p:cNvCxnSpPr>
            <a:stCxn id="84" idx="5"/>
            <a:endCxn id="86" idx="1"/>
          </p:cNvCxnSpPr>
          <p:nvPr/>
        </p:nvCxnSpPr>
        <p:spPr>
          <a:xfrm>
            <a:off x="1278359" y="4511652"/>
            <a:ext cx="440971" cy="373274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Прямая соединительная линия 102"/>
          <p:cNvCxnSpPr>
            <a:stCxn id="89" idx="0"/>
            <a:endCxn id="90" idx="4"/>
          </p:cNvCxnSpPr>
          <p:nvPr/>
        </p:nvCxnSpPr>
        <p:spPr>
          <a:xfrm flipV="1">
            <a:off x="2958929" y="3972402"/>
            <a:ext cx="158654" cy="476233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Прямая соединительная линия 103"/>
          <p:cNvCxnSpPr>
            <a:stCxn id="89" idx="1"/>
            <a:endCxn id="87" idx="5"/>
          </p:cNvCxnSpPr>
          <p:nvPr/>
        </p:nvCxnSpPr>
        <p:spPr>
          <a:xfrm flipH="1" flipV="1">
            <a:off x="2365904" y="4141812"/>
            <a:ext cx="536931" cy="330057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я соединительная линия 104"/>
          <p:cNvCxnSpPr>
            <a:stCxn id="88" idx="6"/>
            <a:endCxn id="90" idx="1"/>
          </p:cNvCxnSpPr>
          <p:nvPr/>
        </p:nvCxnSpPr>
        <p:spPr>
          <a:xfrm>
            <a:off x="2643327" y="3401808"/>
            <a:ext cx="418163" cy="435175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Прямая соединительная линия 105"/>
          <p:cNvCxnSpPr>
            <a:stCxn id="84" idx="6"/>
            <a:endCxn id="87" idx="3"/>
          </p:cNvCxnSpPr>
          <p:nvPr/>
        </p:nvCxnSpPr>
        <p:spPr>
          <a:xfrm flipV="1">
            <a:off x="1301593" y="4141812"/>
            <a:ext cx="952126" cy="313748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Прямая соединительная линия 106"/>
          <p:cNvCxnSpPr>
            <a:stCxn id="83" idx="5"/>
            <a:endCxn id="87" idx="2"/>
          </p:cNvCxnSpPr>
          <p:nvPr/>
        </p:nvCxnSpPr>
        <p:spPr>
          <a:xfrm>
            <a:off x="1694186" y="3875278"/>
            <a:ext cx="536299" cy="210442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я соединительная линия 107"/>
          <p:cNvCxnSpPr>
            <a:stCxn id="88" idx="3"/>
            <a:endCxn id="87" idx="0"/>
          </p:cNvCxnSpPr>
          <p:nvPr/>
        </p:nvCxnSpPr>
        <p:spPr>
          <a:xfrm flipH="1">
            <a:off x="2309812" y="3457900"/>
            <a:ext cx="198095" cy="548492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108"/>
          <p:cNvCxnSpPr>
            <a:stCxn id="80" idx="6"/>
            <a:endCxn id="88" idx="1"/>
          </p:cNvCxnSpPr>
          <p:nvPr/>
        </p:nvCxnSpPr>
        <p:spPr>
          <a:xfrm>
            <a:off x="695980" y="2901237"/>
            <a:ext cx="1811927" cy="444478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4430809" y="2736353"/>
            <a:ext cx="910129" cy="230875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Прямоугольник 58"/>
          <p:cNvSpPr/>
          <p:nvPr/>
        </p:nvSpPr>
        <p:spPr>
          <a:xfrm>
            <a:off x="7696888" y="2190272"/>
            <a:ext cx="910129" cy="851651"/>
          </a:xfrm>
          <a:prstGeom prst="rect">
            <a:avLst/>
          </a:prstGeom>
          <a:noFill/>
          <a:ln w="28575">
            <a:solidFill>
              <a:srgbClr val="F6A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Прямоугольник 59"/>
          <p:cNvSpPr/>
          <p:nvPr/>
        </p:nvSpPr>
        <p:spPr>
          <a:xfrm>
            <a:off x="7679202" y="3572934"/>
            <a:ext cx="910129" cy="62482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Прямоугольник 60"/>
          <p:cNvSpPr/>
          <p:nvPr/>
        </p:nvSpPr>
        <p:spPr>
          <a:xfrm>
            <a:off x="7689210" y="4772430"/>
            <a:ext cx="910129" cy="809388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Прямоугольник 59"/>
          <p:cNvSpPr/>
          <p:nvPr/>
        </p:nvSpPr>
        <p:spPr>
          <a:xfrm>
            <a:off x="672746" y="4214400"/>
            <a:ext cx="1300998" cy="1140094"/>
          </a:xfrm>
          <a:prstGeom prst="rect">
            <a:avLst/>
          </a:prstGeom>
          <a:noFill/>
          <a:ln w="28575">
            <a:solidFill>
              <a:srgbClr val="C00000">
                <a:alpha val="34118"/>
              </a:srgb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Прямоугольник 60"/>
          <p:cNvSpPr/>
          <p:nvPr/>
        </p:nvSpPr>
        <p:spPr>
          <a:xfrm>
            <a:off x="2184710" y="3210774"/>
            <a:ext cx="1143839" cy="1469812"/>
          </a:xfrm>
          <a:prstGeom prst="rect">
            <a:avLst/>
          </a:prstGeom>
          <a:noFill/>
          <a:ln w="28575">
            <a:solidFill>
              <a:srgbClr val="0070C0">
                <a:alpha val="34118"/>
              </a:srgb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Прямоугольник 58"/>
          <p:cNvSpPr/>
          <p:nvPr/>
        </p:nvSpPr>
        <p:spPr>
          <a:xfrm>
            <a:off x="438933" y="2676676"/>
            <a:ext cx="1353185" cy="1329716"/>
          </a:xfrm>
          <a:prstGeom prst="rect">
            <a:avLst/>
          </a:prstGeom>
          <a:noFill/>
          <a:ln w="28575">
            <a:solidFill>
              <a:srgbClr val="F6A800">
                <a:alpha val="34118"/>
              </a:srgb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30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2" name="Прямая соединительная линия 106"/>
          <p:cNvCxnSpPr>
            <a:stCxn id="88" idx="0"/>
            <a:endCxn id="89" idx="3"/>
          </p:cNvCxnSpPr>
          <p:nvPr/>
        </p:nvCxnSpPr>
        <p:spPr>
          <a:xfrm flipV="1">
            <a:off x="2309812" y="3457901"/>
            <a:ext cx="198095" cy="548492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Прямая соединительная линия 91"/>
          <p:cNvCxnSpPr>
            <a:stCxn id="84" idx="5"/>
            <a:endCxn id="88" idx="2"/>
          </p:cNvCxnSpPr>
          <p:nvPr/>
        </p:nvCxnSpPr>
        <p:spPr>
          <a:xfrm>
            <a:off x="1694187" y="3875277"/>
            <a:ext cx="536298" cy="210443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Прямая соединительная линия 92"/>
          <p:cNvCxnSpPr>
            <a:stCxn id="81" idx="6"/>
            <a:endCxn id="83" idx="2"/>
          </p:cNvCxnSpPr>
          <p:nvPr/>
        </p:nvCxnSpPr>
        <p:spPr>
          <a:xfrm>
            <a:off x="695980" y="2901237"/>
            <a:ext cx="594521" cy="283060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-1" y="0"/>
            <a:ext cx="12192001" cy="144000"/>
          </a:xfrm>
          <a:prstGeom prst="rect">
            <a:avLst/>
          </a:prstGeom>
          <a:solidFill>
            <a:srgbClr val="F6A800"/>
          </a:solidFill>
          <a:ln>
            <a:solidFill>
              <a:srgbClr val="F6A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Rectangle 65"/>
          <p:cNvSpPr/>
          <p:nvPr/>
        </p:nvSpPr>
        <p:spPr bwMode="gray">
          <a:xfrm>
            <a:off x="-1" y="1086184"/>
            <a:ext cx="12192001" cy="36000"/>
          </a:xfrm>
          <a:prstGeom prst="rect">
            <a:avLst/>
          </a:prstGeom>
          <a:solidFill>
            <a:srgbClr val="DD64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95442" y="349008"/>
            <a:ext cx="98559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Helvetica LT Std" panose="020B0504020202020204" pitchFamily="34" charset="0"/>
              </a:rPr>
              <a:t>Neural node representations</a:t>
            </a:r>
            <a:endParaRPr lang="ru-RU" sz="4000" dirty="0">
              <a:latin typeface="Helvetica LT Std" panose="020B0504020202020204" pitchFamily="34" charset="0"/>
            </a:endParaRP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5897262" y="6356350"/>
            <a:ext cx="397476" cy="365125"/>
          </a:xfrm>
        </p:spPr>
        <p:txBody>
          <a:bodyPr/>
          <a:lstStyle/>
          <a:p>
            <a:fld id="{E2B2834D-D0AA-40A2-9296-BACCEB58240F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99" name="Объект 11"/>
          <p:cNvSpPr txBox="1">
            <a:spLocks/>
          </p:cNvSpPr>
          <p:nvPr/>
        </p:nvSpPr>
        <p:spPr>
          <a:xfrm>
            <a:off x="195442" y="1396030"/>
            <a:ext cx="11837388" cy="52769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B1063A"/>
              </a:buClr>
              <a:buFont typeface="+mj-lt"/>
              <a:buAutoNum type="arabicPeriod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1063A"/>
              </a:buClr>
              <a:buFont typeface="+mj-lt"/>
              <a:buAutoNum type="arabicPeriod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1063A"/>
              </a:buClr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1063A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1717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1063A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Объект 11"/>
              <p:cNvSpPr>
                <a:spLocks noGrp="1"/>
              </p:cNvSpPr>
              <p:nvPr>
                <p:ph idx="1"/>
              </p:nvPr>
            </p:nvSpPr>
            <p:spPr>
              <a:xfrm>
                <a:off x="347842" y="1548431"/>
                <a:ext cx="10804481" cy="63381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 smtClean="0"/>
                  <a:t>Nodes in random walks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 smtClean="0"/>
                  <a:t> words in sentences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 smtClean="0"/>
                  <a:t> word2vec</a:t>
                </a:r>
                <a:endParaRPr lang="ru-RU" dirty="0" smtClean="0"/>
              </a:p>
            </p:txBody>
          </p:sp>
        </mc:Choice>
        <mc:Fallback xmlns="">
          <p:sp>
            <p:nvSpPr>
              <p:cNvPr id="101" name="Объект 1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7842" y="1548431"/>
                <a:ext cx="10804481" cy="633810"/>
              </a:xfrm>
              <a:blipFill>
                <a:blip r:embed="rId3"/>
                <a:stretch>
                  <a:fillRect l="-1411" t="-20192" r="-113" b="-1538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" name="Рисунок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8486" y="5879070"/>
            <a:ext cx="788181" cy="780377"/>
          </a:xfrm>
          <a:prstGeom prst="rect">
            <a:avLst/>
          </a:prstGeom>
        </p:spPr>
      </p:pic>
      <p:cxnSp>
        <p:nvCxnSpPr>
          <p:cNvPr id="80" name="Прямая со стрелкой 79"/>
          <p:cNvCxnSpPr/>
          <p:nvPr/>
        </p:nvCxnSpPr>
        <p:spPr>
          <a:xfrm>
            <a:off x="3232727" y="4018532"/>
            <a:ext cx="1217284" cy="13701"/>
          </a:xfrm>
          <a:prstGeom prst="straightConnector1">
            <a:avLst/>
          </a:prstGeom>
          <a:ln w="25400">
            <a:solidFill>
              <a:srgbClr val="DD640C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Овал 80"/>
          <p:cNvSpPr/>
          <p:nvPr/>
        </p:nvSpPr>
        <p:spPr>
          <a:xfrm>
            <a:off x="537326" y="2821910"/>
            <a:ext cx="158654" cy="158654"/>
          </a:xfrm>
          <a:prstGeom prst="ellipse">
            <a:avLst/>
          </a:prstGeom>
          <a:solidFill>
            <a:srgbClr val="F6A800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Овал 81"/>
          <p:cNvSpPr/>
          <p:nvPr/>
        </p:nvSpPr>
        <p:spPr>
          <a:xfrm>
            <a:off x="539885" y="3596239"/>
            <a:ext cx="158654" cy="158654"/>
          </a:xfrm>
          <a:prstGeom prst="ellipse">
            <a:avLst/>
          </a:prstGeom>
          <a:solidFill>
            <a:srgbClr val="F6A800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Овал 82"/>
          <p:cNvSpPr/>
          <p:nvPr/>
        </p:nvSpPr>
        <p:spPr>
          <a:xfrm>
            <a:off x="1290501" y="3104970"/>
            <a:ext cx="158654" cy="158654"/>
          </a:xfrm>
          <a:prstGeom prst="ellipse">
            <a:avLst/>
          </a:prstGeom>
          <a:solidFill>
            <a:srgbClr val="F6A800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Овал 83"/>
          <p:cNvSpPr/>
          <p:nvPr/>
        </p:nvSpPr>
        <p:spPr>
          <a:xfrm>
            <a:off x="1558767" y="3739857"/>
            <a:ext cx="158654" cy="158654"/>
          </a:xfrm>
          <a:prstGeom prst="ellipse">
            <a:avLst/>
          </a:prstGeom>
          <a:solidFill>
            <a:srgbClr val="F6A800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Овал 84"/>
          <p:cNvSpPr/>
          <p:nvPr/>
        </p:nvSpPr>
        <p:spPr>
          <a:xfrm>
            <a:off x="1142939" y="4376233"/>
            <a:ext cx="158654" cy="158654"/>
          </a:xfrm>
          <a:prstGeom prst="ellipse">
            <a:avLst/>
          </a:prstGeom>
          <a:solidFill>
            <a:srgbClr val="B1063A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Овал 85"/>
          <p:cNvSpPr/>
          <p:nvPr/>
        </p:nvSpPr>
        <p:spPr>
          <a:xfrm>
            <a:off x="727965" y="5107236"/>
            <a:ext cx="158654" cy="158654"/>
          </a:xfrm>
          <a:prstGeom prst="ellipse">
            <a:avLst/>
          </a:prstGeom>
          <a:solidFill>
            <a:srgbClr val="B1063A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Овал 86"/>
          <p:cNvSpPr/>
          <p:nvPr/>
        </p:nvSpPr>
        <p:spPr>
          <a:xfrm>
            <a:off x="1696095" y="4861692"/>
            <a:ext cx="158654" cy="158654"/>
          </a:xfrm>
          <a:prstGeom prst="ellipse">
            <a:avLst/>
          </a:prstGeom>
          <a:solidFill>
            <a:srgbClr val="B1063A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Овал 87"/>
          <p:cNvSpPr/>
          <p:nvPr/>
        </p:nvSpPr>
        <p:spPr>
          <a:xfrm>
            <a:off x="2230485" y="4006393"/>
            <a:ext cx="158654" cy="158654"/>
          </a:xfrm>
          <a:prstGeom prst="ellipse">
            <a:avLst/>
          </a:prstGeom>
          <a:solidFill>
            <a:srgbClr val="0070C0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Овал 88"/>
          <p:cNvSpPr/>
          <p:nvPr/>
        </p:nvSpPr>
        <p:spPr>
          <a:xfrm>
            <a:off x="2484673" y="3322481"/>
            <a:ext cx="158654" cy="158654"/>
          </a:xfrm>
          <a:prstGeom prst="ellipse">
            <a:avLst/>
          </a:prstGeom>
          <a:solidFill>
            <a:srgbClr val="0070C0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Овал 89"/>
          <p:cNvSpPr/>
          <p:nvPr/>
        </p:nvSpPr>
        <p:spPr>
          <a:xfrm>
            <a:off x="2879601" y="4448635"/>
            <a:ext cx="158654" cy="158654"/>
          </a:xfrm>
          <a:prstGeom prst="ellipse">
            <a:avLst/>
          </a:prstGeom>
          <a:solidFill>
            <a:srgbClr val="0070C0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Овал 90"/>
          <p:cNvSpPr/>
          <p:nvPr/>
        </p:nvSpPr>
        <p:spPr>
          <a:xfrm>
            <a:off x="3038256" y="3813749"/>
            <a:ext cx="158654" cy="158654"/>
          </a:xfrm>
          <a:prstGeom prst="ellipse">
            <a:avLst/>
          </a:prstGeom>
          <a:solidFill>
            <a:srgbClr val="0070C0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2" name="Прямая соединительная линия 91"/>
          <p:cNvCxnSpPr>
            <a:stCxn id="84" idx="4"/>
            <a:endCxn id="85" idx="0"/>
          </p:cNvCxnSpPr>
          <p:nvPr/>
        </p:nvCxnSpPr>
        <p:spPr>
          <a:xfrm flipH="1">
            <a:off x="1222266" y="3898512"/>
            <a:ext cx="415828" cy="477721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единительная линия 92"/>
          <p:cNvCxnSpPr>
            <a:stCxn id="82" idx="4"/>
            <a:endCxn id="85" idx="1"/>
          </p:cNvCxnSpPr>
          <p:nvPr/>
        </p:nvCxnSpPr>
        <p:spPr>
          <a:xfrm>
            <a:off x="619213" y="3754893"/>
            <a:ext cx="546961" cy="644574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единительная линия 93"/>
          <p:cNvCxnSpPr>
            <a:stCxn id="84" idx="0"/>
            <a:endCxn id="83" idx="4"/>
          </p:cNvCxnSpPr>
          <p:nvPr/>
        </p:nvCxnSpPr>
        <p:spPr>
          <a:xfrm flipH="1" flipV="1">
            <a:off x="1369830" y="3263625"/>
            <a:ext cx="268265" cy="476233"/>
          </a:xfrm>
          <a:prstGeom prst="line">
            <a:avLst/>
          </a:prstGeom>
          <a:ln w="28575"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Прямая соединительная линия 94"/>
          <p:cNvCxnSpPr>
            <a:stCxn id="81" idx="6"/>
            <a:endCxn id="83" idx="2"/>
          </p:cNvCxnSpPr>
          <p:nvPr/>
        </p:nvCxnSpPr>
        <p:spPr>
          <a:xfrm>
            <a:off x="695980" y="2901237"/>
            <a:ext cx="594522" cy="283060"/>
          </a:xfrm>
          <a:prstGeom prst="line">
            <a:avLst/>
          </a:prstGeom>
          <a:ln w="28575"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Прямая соединительная линия 95"/>
          <p:cNvCxnSpPr>
            <a:stCxn id="81" idx="4"/>
            <a:endCxn id="82" idx="0"/>
          </p:cNvCxnSpPr>
          <p:nvPr/>
        </p:nvCxnSpPr>
        <p:spPr>
          <a:xfrm>
            <a:off x="616653" y="2980564"/>
            <a:ext cx="2559" cy="615674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я соединительная линия 96"/>
          <p:cNvCxnSpPr>
            <a:stCxn id="81" idx="5"/>
            <a:endCxn id="84" idx="1"/>
          </p:cNvCxnSpPr>
          <p:nvPr/>
        </p:nvCxnSpPr>
        <p:spPr>
          <a:xfrm>
            <a:off x="672746" y="2957330"/>
            <a:ext cx="909255" cy="805762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Прямая соединительная линия 97"/>
          <p:cNvCxnSpPr>
            <a:stCxn id="83" idx="3"/>
            <a:endCxn id="82" idx="7"/>
          </p:cNvCxnSpPr>
          <p:nvPr/>
        </p:nvCxnSpPr>
        <p:spPr>
          <a:xfrm flipH="1">
            <a:off x="675305" y="3240390"/>
            <a:ext cx="638432" cy="379083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я соединительная линия 99"/>
          <p:cNvCxnSpPr>
            <a:stCxn id="86" idx="0"/>
            <a:endCxn id="85" idx="3"/>
          </p:cNvCxnSpPr>
          <p:nvPr/>
        </p:nvCxnSpPr>
        <p:spPr>
          <a:xfrm flipV="1">
            <a:off x="807293" y="4511652"/>
            <a:ext cx="358880" cy="595584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Прямая соединительная линия 101"/>
          <p:cNvCxnSpPr>
            <a:stCxn id="86" idx="6"/>
            <a:endCxn id="87" idx="2"/>
          </p:cNvCxnSpPr>
          <p:nvPr/>
        </p:nvCxnSpPr>
        <p:spPr>
          <a:xfrm flipV="1">
            <a:off x="886620" y="4941019"/>
            <a:ext cx="809476" cy="245544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Прямая соединительная линия 102"/>
          <p:cNvCxnSpPr>
            <a:stCxn id="85" idx="5"/>
            <a:endCxn id="87" idx="1"/>
          </p:cNvCxnSpPr>
          <p:nvPr/>
        </p:nvCxnSpPr>
        <p:spPr>
          <a:xfrm>
            <a:off x="1278359" y="4511652"/>
            <a:ext cx="440971" cy="373274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Прямая соединительная линия 103"/>
          <p:cNvCxnSpPr>
            <a:stCxn id="90" idx="0"/>
            <a:endCxn id="91" idx="4"/>
          </p:cNvCxnSpPr>
          <p:nvPr/>
        </p:nvCxnSpPr>
        <p:spPr>
          <a:xfrm flipV="1">
            <a:off x="2958929" y="3972402"/>
            <a:ext cx="158654" cy="476233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я соединительная линия 104"/>
          <p:cNvCxnSpPr>
            <a:stCxn id="90" idx="1"/>
            <a:endCxn id="88" idx="5"/>
          </p:cNvCxnSpPr>
          <p:nvPr/>
        </p:nvCxnSpPr>
        <p:spPr>
          <a:xfrm flipH="1" flipV="1">
            <a:off x="2365904" y="4141812"/>
            <a:ext cx="536931" cy="330057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Прямая соединительная линия 105"/>
          <p:cNvCxnSpPr>
            <a:stCxn id="89" idx="6"/>
            <a:endCxn id="91" idx="1"/>
          </p:cNvCxnSpPr>
          <p:nvPr/>
        </p:nvCxnSpPr>
        <p:spPr>
          <a:xfrm>
            <a:off x="2643327" y="3401808"/>
            <a:ext cx="418163" cy="435175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Прямая соединительная линия 106"/>
          <p:cNvCxnSpPr>
            <a:stCxn id="85" idx="6"/>
            <a:endCxn id="88" idx="3"/>
          </p:cNvCxnSpPr>
          <p:nvPr/>
        </p:nvCxnSpPr>
        <p:spPr>
          <a:xfrm flipV="1">
            <a:off x="1301593" y="4141812"/>
            <a:ext cx="952126" cy="313748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я соединительная линия 107"/>
          <p:cNvCxnSpPr>
            <a:stCxn id="84" idx="5"/>
            <a:endCxn id="88" idx="2"/>
          </p:cNvCxnSpPr>
          <p:nvPr/>
        </p:nvCxnSpPr>
        <p:spPr>
          <a:xfrm>
            <a:off x="1694186" y="3875278"/>
            <a:ext cx="536299" cy="210442"/>
          </a:xfrm>
          <a:prstGeom prst="line">
            <a:avLst/>
          </a:prstGeom>
          <a:ln w="28575"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108"/>
          <p:cNvCxnSpPr>
            <a:stCxn id="89" idx="3"/>
            <a:endCxn id="88" idx="0"/>
          </p:cNvCxnSpPr>
          <p:nvPr/>
        </p:nvCxnSpPr>
        <p:spPr>
          <a:xfrm flipH="1">
            <a:off x="2309812" y="3457900"/>
            <a:ext cx="198095" cy="548492"/>
          </a:xfrm>
          <a:prstGeom prst="line">
            <a:avLst/>
          </a:prstGeom>
          <a:ln w="28575"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Прямая соединительная линия 109"/>
          <p:cNvCxnSpPr>
            <a:stCxn id="81" idx="6"/>
            <a:endCxn id="89" idx="1"/>
          </p:cNvCxnSpPr>
          <p:nvPr/>
        </p:nvCxnSpPr>
        <p:spPr>
          <a:xfrm>
            <a:off x="695980" y="2901237"/>
            <a:ext cx="1811927" cy="444478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4535120" y="3079462"/>
            <a:ext cx="529938" cy="160928"/>
            <a:chOff x="4535120" y="3079462"/>
            <a:chExt cx="529938" cy="160928"/>
          </a:xfrm>
        </p:grpSpPr>
        <p:sp>
          <p:nvSpPr>
            <p:cNvPr id="113" name="Овал 112"/>
            <p:cNvSpPr/>
            <p:nvPr/>
          </p:nvSpPr>
          <p:spPr>
            <a:xfrm>
              <a:off x="4535120" y="3079462"/>
              <a:ext cx="158654" cy="158654"/>
            </a:xfrm>
            <a:prstGeom prst="ellipse">
              <a:avLst/>
            </a:prstGeom>
            <a:solidFill>
              <a:srgbClr val="F6A800"/>
            </a:solidFill>
            <a:ln>
              <a:solidFill>
                <a:srgbClr val="5A61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2" name="Овал 111"/>
            <p:cNvSpPr/>
            <p:nvPr/>
          </p:nvSpPr>
          <p:spPr>
            <a:xfrm>
              <a:off x="4906404" y="3081736"/>
              <a:ext cx="158654" cy="158654"/>
            </a:xfrm>
            <a:prstGeom prst="ellipse">
              <a:avLst/>
            </a:prstGeom>
            <a:solidFill>
              <a:srgbClr val="F6A800"/>
            </a:solidFill>
            <a:ln>
              <a:solidFill>
                <a:srgbClr val="5A61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16" name="Прямая соединительная линия 115"/>
            <p:cNvCxnSpPr>
              <a:stCxn id="112" idx="2"/>
              <a:endCxn id="113" idx="6"/>
            </p:cNvCxnSpPr>
            <p:nvPr/>
          </p:nvCxnSpPr>
          <p:spPr>
            <a:xfrm flipH="1" flipV="1">
              <a:off x="4693774" y="3158789"/>
              <a:ext cx="212630" cy="2274"/>
            </a:xfrm>
            <a:prstGeom prst="line">
              <a:avLst/>
            </a:prstGeom>
            <a:ln w="19050">
              <a:solidFill>
                <a:srgbClr val="5A61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5065058" y="3079462"/>
            <a:ext cx="368955" cy="158654"/>
            <a:chOff x="5065058" y="3079462"/>
            <a:chExt cx="368955" cy="158654"/>
          </a:xfrm>
        </p:grpSpPr>
        <p:sp>
          <p:nvSpPr>
            <p:cNvPr id="115" name="Овал 114"/>
            <p:cNvSpPr/>
            <p:nvPr/>
          </p:nvSpPr>
          <p:spPr>
            <a:xfrm>
              <a:off x="5275359" y="3079462"/>
              <a:ext cx="158654" cy="158654"/>
            </a:xfrm>
            <a:prstGeom prst="ellipse">
              <a:avLst/>
            </a:prstGeom>
            <a:solidFill>
              <a:srgbClr val="F6A800"/>
            </a:solidFill>
            <a:ln>
              <a:solidFill>
                <a:srgbClr val="5A61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17" name="Прямая соединительная линия 116"/>
            <p:cNvCxnSpPr>
              <a:stCxn id="115" idx="2"/>
              <a:endCxn id="112" idx="6"/>
            </p:cNvCxnSpPr>
            <p:nvPr/>
          </p:nvCxnSpPr>
          <p:spPr>
            <a:xfrm flipH="1">
              <a:off x="5065058" y="3158789"/>
              <a:ext cx="210301" cy="2274"/>
            </a:xfrm>
            <a:prstGeom prst="line">
              <a:avLst/>
            </a:prstGeom>
            <a:ln w="19050">
              <a:solidFill>
                <a:srgbClr val="5A61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5434013" y="3079462"/>
            <a:ext cx="366626" cy="158654"/>
            <a:chOff x="5434013" y="3079462"/>
            <a:chExt cx="366626" cy="158654"/>
          </a:xfrm>
        </p:grpSpPr>
        <p:sp>
          <p:nvSpPr>
            <p:cNvPr id="111" name="Овал 110"/>
            <p:cNvSpPr/>
            <p:nvPr/>
          </p:nvSpPr>
          <p:spPr>
            <a:xfrm>
              <a:off x="5641985" y="3079462"/>
              <a:ext cx="158654" cy="158654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5A61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18" name="Прямая соединительная линия 117"/>
            <p:cNvCxnSpPr>
              <a:stCxn id="111" idx="2"/>
              <a:endCxn id="115" idx="6"/>
            </p:cNvCxnSpPr>
            <p:nvPr/>
          </p:nvCxnSpPr>
          <p:spPr>
            <a:xfrm flipH="1">
              <a:off x="5434013" y="3158789"/>
              <a:ext cx="207972" cy="0"/>
            </a:xfrm>
            <a:prstGeom prst="line">
              <a:avLst/>
            </a:prstGeom>
            <a:ln w="19050">
              <a:solidFill>
                <a:srgbClr val="5A61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800639" y="3079462"/>
            <a:ext cx="366626" cy="158654"/>
            <a:chOff x="5800639" y="3079462"/>
            <a:chExt cx="366626" cy="158654"/>
          </a:xfrm>
        </p:grpSpPr>
        <p:sp>
          <p:nvSpPr>
            <p:cNvPr id="114" name="Овал 113"/>
            <p:cNvSpPr/>
            <p:nvPr/>
          </p:nvSpPr>
          <p:spPr>
            <a:xfrm>
              <a:off x="6008611" y="3079462"/>
              <a:ext cx="158654" cy="158654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5A61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19" name="Прямая соединительная линия 118"/>
            <p:cNvCxnSpPr>
              <a:stCxn id="114" idx="2"/>
              <a:endCxn id="111" idx="6"/>
            </p:cNvCxnSpPr>
            <p:nvPr/>
          </p:nvCxnSpPr>
          <p:spPr>
            <a:xfrm flipH="1">
              <a:off x="5800639" y="3158789"/>
              <a:ext cx="207972" cy="0"/>
            </a:xfrm>
            <a:prstGeom prst="line">
              <a:avLst/>
            </a:prstGeom>
            <a:ln w="19050">
              <a:solidFill>
                <a:srgbClr val="5A61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0" name="TextBox 119"/>
          <p:cNvSpPr txBox="1"/>
          <p:nvPr/>
        </p:nvSpPr>
        <p:spPr>
          <a:xfrm>
            <a:off x="4372513" y="2549037"/>
            <a:ext cx="1991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 LT Std" panose="020B0504020202020204" pitchFamily="34" charset="0"/>
              </a:rPr>
              <a:t>Random walks</a:t>
            </a:r>
            <a:r>
              <a:rPr lang="en-US" baseline="30000" dirty="0" smtClean="0">
                <a:latin typeface="Helvetica LT Std" panose="020B0504020202020204" pitchFamily="34" charset="0"/>
              </a:rPr>
              <a:t>[2,3]</a:t>
            </a:r>
            <a:endParaRPr lang="ru-RU" baseline="30000" dirty="0">
              <a:latin typeface="Helvetica LT Std" panose="020B05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535120" y="3429769"/>
            <a:ext cx="1635638" cy="1567627"/>
            <a:chOff x="4535120" y="3429769"/>
            <a:chExt cx="1635638" cy="1567627"/>
          </a:xfrm>
        </p:grpSpPr>
        <p:sp>
          <p:nvSpPr>
            <p:cNvPr id="121" name="Овал 120"/>
            <p:cNvSpPr/>
            <p:nvPr/>
          </p:nvSpPr>
          <p:spPr>
            <a:xfrm>
              <a:off x="5645478" y="3429769"/>
              <a:ext cx="158654" cy="158654"/>
            </a:xfrm>
            <a:prstGeom prst="ellipse">
              <a:avLst/>
            </a:prstGeom>
            <a:solidFill>
              <a:srgbClr val="F6A800"/>
            </a:solidFill>
            <a:ln>
              <a:solidFill>
                <a:srgbClr val="5A61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2" name="Овал 121"/>
            <p:cNvSpPr/>
            <p:nvPr/>
          </p:nvSpPr>
          <p:spPr>
            <a:xfrm>
              <a:off x="4909897" y="3432043"/>
              <a:ext cx="158654" cy="158654"/>
            </a:xfrm>
            <a:prstGeom prst="ellipse">
              <a:avLst/>
            </a:prstGeom>
            <a:solidFill>
              <a:srgbClr val="F6A800"/>
            </a:solidFill>
            <a:ln>
              <a:solidFill>
                <a:srgbClr val="5A61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3" name="Овал 122"/>
            <p:cNvSpPr/>
            <p:nvPr/>
          </p:nvSpPr>
          <p:spPr>
            <a:xfrm>
              <a:off x="4538613" y="3429769"/>
              <a:ext cx="158654" cy="158654"/>
            </a:xfrm>
            <a:prstGeom prst="ellipse">
              <a:avLst/>
            </a:prstGeom>
            <a:solidFill>
              <a:srgbClr val="F6A800"/>
            </a:solidFill>
            <a:ln>
              <a:solidFill>
                <a:srgbClr val="5A61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4" name="Овал 123"/>
            <p:cNvSpPr/>
            <p:nvPr/>
          </p:nvSpPr>
          <p:spPr>
            <a:xfrm>
              <a:off x="6012104" y="3429769"/>
              <a:ext cx="158654" cy="158654"/>
            </a:xfrm>
            <a:prstGeom prst="ellipse">
              <a:avLst/>
            </a:prstGeom>
            <a:solidFill>
              <a:srgbClr val="B1063A"/>
            </a:solidFill>
            <a:ln>
              <a:solidFill>
                <a:srgbClr val="5A61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5" name="Овал 124"/>
            <p:cNvSpPr/>
            <p:nvPr/>
          </p:nvSpPr>
          <p:spPr>
            <a:xfrm>
              <a:off x="5278852" y="3429769"/>
              <a:ext cx="158654" cy="158654"/>
            </a:xfrm>
            <a:prstGeom prst="ellipse">
              <a:avLst/>
            </a:prstGeom>
            <a:solidFill>
              <a:srgbClr val="F6A800"/>
            </a:solidFill>
            <a:ln>
              <a:solidFill>
                <a:srgbClr val="5A61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26" name="Прямая соединительная линия 125"/>
            <p:cNvCxnSpPr>
              <a:stCxn id="122" idx="2"/>
              <a:endCxn id="123" idx="6"/>
            </p:cNvCxnSpPr>
            <p:nvPr/>
          </p:nvCxnSpPr>
          <p:spPr>
            <a:xfrm flipH="1" flipV="1">
              <a:off x="4697267" y="3509096"/>
              <a:ext cx="212630" cy="2274"/>
            </a:xfrm>
            <a:prstGeom prst="line">
              <a:avLst/>
            </a:prstGeom>
            <a:ln>
              <a:solidFill>
                <a:srgbClr val="5A61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Прямая соединительная линия 126"/>
            <p:cNvCxnSpPr>
              <a:stCxn id="125" idx="2"/>
              <a:endCxn id="122" idx="6"/>
            </p:cNvCxnSpPr>
            <p:nvPr/>
          </p:nvCxnSpPr>
          <p:spPr>
            <a:xfrm flipH="1">
              <a:off x="5068551" y="3509096"/>
              <a:ext cx="210301" cy="2274"/>
            </a:xfrm>
            <a:prstGeom prst="line">
              <a:avLst/>
            </a:prstGeom>
            <a:ln>
              <a:solidFill>
                <a:srgbClr val="5A61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Прямая соединительная линия 127"/>
            <p:cNvCxnSpPr>
              <a:stCxn id="121" idx="2"/>
              <a:endCxn id="125" idx="6"/>
            </p:cNvCxnSpPr>
            <p:nvPr/>
          </p:nvCxnSpPr>
          <p:spPr>
            <a:xfrm flipH="1">
              <a:off x="5437506" y="3509096"/>
              <a:ext cx="207972" cy="0"/>
            </a:xfrm>
            <a:prstGeom prst="line">
              <a:avLst/>
            </a:prstGeom>
            <a:ln>
              <a:solidFill>
                <a:srgbClr val="5A61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Прямая соединительная линия 128"/>
            <p:cNvCxnSpPr>
              <a:stCxn id="124" idx="2"/>
              <a:endCxn id="121" idx="6"/>
            </p:cNvCxnSpPr>
            <p:nvPr/>
          </p:nvCxnSpPr>
          <p:spPr>
            <a:xfrm flipH="1">
              <a:off x="5804132" y="3509096"/>
              <a:ext cx="207972" cy="0"/>
            </a:xfrm>
            <a:prstGeom prst="line">
              <a:avLst/>
            </a:prstGeom>
            <a:ln>
              <a:solidFill>
                <a:srgbClr val="5A61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Овал 129"/>
            <p:cNvSpPr/>
            <p:nvPr/>
          </p:nvSpPr>
          <p:spPr>
            <a:xfrm>
              <a:off x="5641985" y="3780076"/>
              <a:ext cx="158654" cy="158654"/>
            </a:xfrm>
            <a:prstGeom prst="ellipse">
              <a:avLst/>
            </a:prstGeom>
            <a:solidFill>
              <a:srgbClr val="F6A800"/>
            </a:solidFill>
            <a:ln>
              <a:solidFill>
                <a:srgbClr val="5A61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1" name="Овал 130"/>
            <p:cNvSpPr/>
            <p:nvPr/>
          </p:nvSpPr>
          <p:spPr>
            <a:xfrm>
              <a:off x="4906404" y="3782350"/>
              <a:ext cx="158654" cy="158654"/>
            </a:xfrm>
            <a:prstGeom prst="ellipse">
              <a:avLst/>
            </a:prstGeom>
            <a:solidFill>
              <a:srgbClr val="B1063A"/>
            </a:solidFill>
            <a:ln>
              <a:solidFill>
                <a:srgbClr val="5A61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2" name="Овал 131"/>
            <p:cNvSpPr/>
            <p:nvPr/>
          </p:nvSpPr>
          <p:spPr>
            <a:xfrm>
              <a:off x="4535120" y="3780076"/>
              <a:ext cx="158654" cy="158654"/>
            </a:xfrm>
            <a:prstGeom prst="ellipse">
              <a:avLst/>
            </a:prstGeom>
            <a:solidFill>
              <a:srgbClr val="B1063A"/>
            </a:solidFill>
            <a:ln>
              <a:solidFill>
                <a:srgbClr val="5A61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3" name="Овал 132"/>
            <p:cNvSpPr/>
            <p:nvPr/>
          </p:nvSpPr>
          <p:spPr>
            <a:xfrm>
              <a:off x="6008611" y="3780076"/>
              <a:ext cx="158654" cy="158654"/>
            </a:xfrm>
            <a:prstGeom prst="ellipse">
              <a:avLst/>
            </a:prstGeom>
            <a:solidFill>
              <a:srgbClr val="F6A800"/>
            </a:solidFill>
            <a:ln>
              <a:solidFill>
                <a:srgbClr val="5A61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4" name="Овал 133"/>
            <p:cNvSpPr/>
            <p:nvPr/>
          </p:nvSpPr>
          <p:spPr>
            <a:xfrm>
              <a:off x="5275359" y="3780076"/>
              <a:ext cx="158654" cy="158654"/>
            </a:xfrm>
            <a:prstGeom prst="ellipse">
              <a:avLst/>
            </a:prstGeom>
            <a:solidFill>
              <a:srgbClr val="F6A800"/>
            </a:solidFill>
            <a:ln>
              <a:solidFill>
                <a:srgbClr val="5A61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35" name="Прямая соединительная линия 134"/>
            <p:cNvCxnSpPr>
              <a:stCxn id="131" idx="2"/>
              <a:endCxn id="132" idx="6"/>
            </p:cNvCxnSpPr>
            <p:nvPr/>
          </p:nvCxnSpPr>
          <p:spPr>
            <a:xfrm flipH="1" flipV="1">
              <a:off x="4693774" y="3859403"/>
              <a:ext cx="212630" cy="2274"/>
            </a:xfrm>
            <a:prstGeom prst="line">
              <a:avLst/>
            </a:prstGeom>
            <a:ln>
              <a:solidFill>
                <a:srgbClr val="5A61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Прямая соединительная линия 135"/>
            <p:cNvCxnSpPr>
              <a:stCxn id="134" idx="2"/>
              <a:endCxn id="131" idx="6"/>
            </p:cNvCxnSpPr>
            <p:nvPr/>
          </p:nvCxnSpPr>
          <p:spPr>
            <a:xfrm flipH="1">
              <a:off x="5065058" y="3859403"/>
              <a:ext cx="210301" cy="2274"/>
            </a:xfrm>
            <a:prstGeom prst="line">
              <a:avLst/>
            </a:prstGeom>
            <a:ln>
              <a:solidFill>
                <a:srgbClr val="5A61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Прямая соединительная линия 136"/>
            <p:cNvCxnSpPr>
              <a:stCxn id="130" idx="2"/>
              <a:endCxn id="134" idx="6"/>
            </p:cNvCxnSpPr>
            <p:nvPr/>
          </p:nvCxnSpPr>
          <p:spPr>
            <a:xfrm flipH="1">
              <a:off x="5434013" y="3859403"/>
              <a:ext cx="207972" cy="0"/>
            </a:xfrm>
            <a:prstGeom prst="line">
              <a:avLst/>
            </a:prstGeom>
            <a:ln>
              <a:solidFill>
                <a:srgbClr val="5A61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Прямая соединительная линия 137"/>
            <p:cNvCxnSpPr>
              <a:stCxn id="133" idx="2"/>
              <a:endCxn id="130" idx="6"/>
            </p:cNvCxnSpPr>
            <p:nvPr/>
          </p:nvCxnSpPr>
          <p:spPr>
            <a:xfrm flipH="1">
              <a:off x="5800639" y="3859403"/>
              <a:ext cx="207972" cy="0"/>
            </a:xfrm>
            <a:prstGeom prst="line">
              <a:avLst/>
            </a:prstGeom>
            <a:ln>
              <a:solidFill>
                <a:srgbClr val="5A61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Овал 138"/>
            <p:cNvSpPr/>
            <p:nvPr/>
          </p:nvSpPr>
          <p:spPr>
            <a:xfrm>
              <a:off x="5641985" y="4135854"/>
              <a:ext cx="158654" cy="158654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5A61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0" name="Овал 139"/>
            <p:cNvSpPr/>
            <p:nvPr/>
          </p:nvSpPr>
          <p:spPr>
            <a:xfrm>
              <a:off x="4906404" y="4138128"/>
              <a:ext cx="158654" cy="158654"/>
            </a:xfrm>
            <a:prstGeom prst="ellipse">
              <a:avLst/>
            </a:prstGeom>
            <a:solidFill>
              <a:srgbClr val="B1063A"/>
            </a:solidFill>
            <a:ln>
              <a:solidFill>
                <a:srgbClr val="5A61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1" name="Овал 140"/>
            <p:cNvSpPr/>
            <p:nvPr/>
          </p:nvSpPr>
          <p:spPr>
            <a:xfrm>
              <a:off x="4535120" y="4135854"/>
              <a:ext cx="158654" cy="158654"/>
            </a:xfrm>
            <a:prstGeom prst="ellipse">
              <a:avLst/>
            </a:prstGeom>
            <a:solidFill>
              <a:srgbClr val="B1063A"/>
            </a:solidFill>
            <a:ln>
              <a:solidFill>
                <a:srgbClr val="5A61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2" name="Овал 141"/>
            <p:cNvSpPr/>
            <p:nvPr/>
          </p:nvSpPr>
          <p:spPr>
            <a:xfrm>
              <a:off x="6008611" y="4135854"/>
              <a:ext cx="158654" cy="158654"/>
            </a:xfrm>
            <a:prstGeom prst="ellipse">
              <a:avLst/>
            </a:prstGeom>
            <a:solidFill>
              <a:srgbClr val="F6A800"/>
            </a:solidFill>
            <a:ln>
              <a:solidFill>
                <a:srgbClr val="5A61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3" name="Овал 142"/>
            <p:cNvSpPr/>
            <p:nvPr/>
          </p:nvSpPr>
          <p:spPr>
            <a:xfrm>
              <a:off x="5275359" y="4135854"/>
              <a:ext cx="158654" cy="158654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5A61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44" name="Прямая соединительная линия 143"/>
            <p:cNvCxnSpPr>
              <a:stCxn id="140" idx="2"/>
              <a:endCxn id="141" idx="6"/>
            </p:cNvCxnSpPr>
            <p:nvPr/>
          </p:nvCxnSpPr>
          <p:spPr>
            <a:xfrm flipH="1" flipV="1">
              <a:off x="4693774" y="4215181"/>
              <a:ext cx="212630" cy="2274"/>
            </a:xfrm>
            <a:prstGeom prst="line">
              <a:avLst/>
            </a:prstGeom>
            <a:ln>
              <a:solidFill>
                <a:srgbClr val="5A61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Прямая соединительная линия 144"/>
            <p:cNvCxnSpPr>
              <a:stCxn id="143" idx="2"/>
              <a:endCxn id="140" idx="6"/>
            </p:cNvCxnSpPr>
            <p:nvPr/>
          </p:nvCxnSpPr>
          <p:spPr>
            <a:xfrm flipH="1">
              <a:off x="5065058" y="4215181"/>
              <a:ext cx="210301" cy="2274"/>
            </a:xfrm>
            <a:prstGeom prst="line">
              <a:avLst/>
            </a:prstGeom>
            <a:ln>
              <a:solidFill>
                <a:srgbClr val="5A61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Прямая соединительная линия 145"/>
            <p:cNvCxnSpPr>
              <a:stCxn id="139" idx="2"/>
              <a:endCxn id="143" idx="6"/>
            </p:cNvCxnSpPr>
            <p:nvPr/>
          </p:nvCxnSpPr>
          <p:spPr>
            <a:xfrm flipH="1">
              <a:off x="5434013" y="4215181"/>
              <a:ext cx="207972" cy="0"/>
            </a:xfrm>
            <a:prstGeom prst="line">
              <a:avLst/>
            </a:prstGeom>
            <a:ln>
              <a:solidFill>
                <a:srgbClr val="5A61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Прямая соединительная линия 146"/>
            <p:cNvCxnSpPr>
              <a:stCxn id="142" idx="2"/>
              <a:endCxn id="139" idx="6"/>
            </p:cNvCxnSpPr>
            <p:nvPr/>
          </p:nvCxnSpPr>
          <p:spPr>
            <a:xfrm flipH="1">
              <a:off x="5800639" y="4215181"/>
              <a:ext cx="207972" cy="0"/>
            </a:xfrm>
            <a:prstGeom prst="line">
              <a:avLst/>
            </a:prstGeom>
            <a:ln>
              <a:solidFill>
                <a:srgbClr val="5A61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8" name="Овал 147"/>
            <p:cNvSpPr/>
            <p:nvPr/>
          </p:nvSpPr>
          <p:spPr>
            <a:xfrm>
              <a:off x="5645478" y="4486161"/>
              <a:ext cx="158654" cy="15865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5A61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9" name="Овал 148"/>
            <p:cNvSpPr/>
            <p:nvPr/>
          </p:nvSpPr>
          <p:spPr>
            <a:xfrm>
              <a:off x="4909897" y="4488435"/>
              <a:ext cx="158654" cy="158654"/>
            </a:xfrm>
            <a:prstGeom prst="ellipse">
              <a:avLst/>
            </a:prstGeom>
            <a:solidFill>
              <a:srgbClr val="F6A800"/>
            </a:solidFill>
            <a:ln>
              <a:solidFill>
                <a:srgbClr val="5A61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0" name="Овал 149"/>
            <p:cNvSpPr/>
            <p:nvPr/>
          </p:nvSpPr>
          <p:spPr>
            <a:xfrm>
              <a:off x="4538613" y="4486161"/>
              <a:ext cx="158654" cy="158654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5A61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1" name="Овал 150"/>
            <p:cNvSpPr/>
            <p:nvPr/>
          </p:nvSpPr>
          <p:spPr>
            <a:xfrm>
              <a:off x="6012104" y="4486161"/>
              <a:ext cx="158654" cy="158654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5A61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2" name="Овал 151"/>
            <p:cNvSpPr/>
            <p:nvPr/>
          </p:nvSpPr>
          <p:spPr>
            <a:xfrm>
              <a:off x="5278852" y="4486161"/>
              <a:ext cx="158654" cy="158654"/>
            </a:xfrm>
            <a:prstGeom prst="ellipse">
              <a:avLst/>
            </a:prstGeom>
            <a:solidFill>
              <a:srgbClr val="B1063A"/>
            </a:solidFill>
            <a:ln>
              <a:solidFill>
                <a:srgbClr val="5A61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53" name="Прямая соединительная линия 152"/>
            <p:cNvCxnSpPr>
              <a:stCxn id="149" idx="2"/>
              <a:endCxn id="150" idx="6"/>
            </p:cNvCxnSpPr>
            <p:nvPr/>
          </p:nvCxnSpPr>
          <p:spPr>
            <a:xfrm flipH="1" flipV="1">
              <a:off x="4697267" y="4565488"/>
              <a:ext cx="212630" cy="2274"/>
            </a:xfrm>
            <a:prstGeom prst="line">
              <a:avLst/>
            </a:prstGeom>
            <a:ln>
              <a:solidFill>
                <a:srgbClr val="5A61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Прямая соединительная линия 153"/>
            <p:cNvCxnSpPr>
              <a:stCxn id="152" idx="2"/>
              <a:endCxn id="149" idx="6"/>
            </p:cNvCxnSpPr>
            <p:nvPr/>
          </p:nvCxnSpPr>
          <p:spPr>
            <a:xfrm flipH="1">
              <a:off x="5068551" y="4565488"/>
              <a:ext cx="210301" cy="2274"/>
            </a:xfrm>
            <a:prstGeom prst="line">
              <a:avLst/>
            </a:prstGeom>
            <a:ln>
              <a:solidFill>
                <a:srgbClr val="5A61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Прямая соединительная линия 154"/>
            <p:cNvCxnSpPr>
              <a:stCxn id="148" idx="2"/>
              <a:endCxn id="152" idx="6"/>
            </p:cNvCxnSpPr>
            <p:nvPr/>
          </p:nvCxnSpPr>
          <p:spPr>
            <a:xfrm flipH="1">
              <a:off x="5437506" y="4565488"/>
              <a:ext cx="207972" cy="0"/>
            </a:xfrm>
            <a:prstGeom prst="line">
              <a:avLst/>
            </a:prstGeom>
            <a:ln>
              <a:solidFill>
                <a:srgbClr val="5A61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Прямая соединительная линия 155"/>
            <p:cNvCxnSpPr>
              <a:stCxn id="151" idx="2"/>
              <a:endCxn id="148" idx="6"/>
            </p:cNvCxnSpPr>
            <p:nvPr/>
          </p:nvCxnSpPr>
          <p:spPr>
            <a:xfrm flipH="1">
              <a:off x="5804132" y="4565488"/>
              <a:ext cx="207972" cy="0"/>
            </a:xfrm>
            <a:prstGeom prst="line">
              <a:avLst/>
            </a:prstGeom>
            <a:ln>
              <a:solidFill>
                <a:srgbClr val="5A61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7" name="Овал 156"/>
            <p:cNvSpPr/>
            <p:nvPr/>
          </p:nvSpPr>
          <p:spPr>
            <a:xfrm>
              <a:off x="5641985" y="4836468"/>
              <a:ext cx="158654" cy="158654"/>
            </a:xfrm>
            <a:prstGeom prst="ellipse">
              <a:avLst/>
            </a:prstGeom>
            <a:solidFill>
              <a:srgbClr val="F6A800"/>
            </a:solidFill>
            <a:ln>
              <a:solidFill>
                <a:srgbClr val="5A61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8" name="Овал 157"/>
            <p:cNvSpPr/>
            <p:nvPr/>
          </p:nvSpPr>
          <p:spPr>
            <a:xfrm>
              <a:off x="4906404" y="4838742"/>
              <a:ext cx="158654" cy="158654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5A61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9" name="Овал 158"/>
            <p:cNvSpPr/>
            <p:nvPr/>
          </p:nvSpPr>
          <p:spPr>
            <a:xfrm>
              <a:off x="4535120" y="4836468"/>
              <a:ext cx="158654" cy="158654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5A61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0" name="Овал 159"/>
            <p:cNvSpPr/>
            <p:nvPr/>
          </p:nvSpPr>
          <p:spPr>
            <a:xfrm>
              <a:off x="6008611" y="4836468"/>
              <a:ext cx="158654" cy="158654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5A61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1" name="Овал 160"/>
            <p:cNvSpPr/>
            <p:nvPr/>
          </p:nvSpPr>
          <p:spPr>
            <a:xfrm>
              <a:off x="5275359" y="4836468"/>
              <a:ext cx="158654" cy="158654"/>
            </a:xfrm>
            <a:prstGeom prst="ellipse">
              <a:avLst/>
            </a:prstGeom>
            <a:solidFill>
              <a:srgbClr val="B1063A"/>
            </a:solidFill>
            <a:ln>
              <a:solidFill>
                <a:srgbClr val="5A61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62" name="Прямая соединительная линия 161"/>
            <p:cNvCxnSpPr>
              <a:stCxn id="158" idx="2"/>
              <a:endCxn id="159" idx="6"/>
            </p:cNvCxnSpPr>
            <p:nvPr/>
          </p:nvCxnSpPr>
          <p:spPr>
            <a:xfrm flipH="1" flipV="1">
              <a:off x="4693774" y="4915795"/>
              <a:ext cx="212630" cy="2274"/>
            </a:xfrm>
            <a:prstGeom prst="line">
              <a:avLst/>
            </a:prstGeom>
            <a:ln>
              <a:solidFill>
                <a:srgbClr val="5A61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Прямая соединительная линия 162"/>
            <p:cNvCxnSpPr>
              <a:stCxn id="161" idx="2"/>
              <a:endCxn id="158" idx="6"/>
            </p:cNvCxnSpPr>
            <p:nvPr/>
          </p:nvCxnSpPr>
          <p:spPr>
            <a:xfrm flipH="1">
              <a:off x="5065058" y="4915795"/>
              <a:ext cx="210301" cy="2274"/>
            </a:xfrm>
            <a:prstGeom prst="line">
              <a:avLst/>
            </a:prstGeom>
            <a:ln>
              <a:solidFill>
                <a:srgbClr val="5A61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Прямая соединительная линия 163"/>
            <p:cNvCxnSpPr>
              <a:stCxn id="157" idx="2"/>
              <a:endCxn id="161" idx="6"/>
            </p:cNvCxnSpPr>
            <p:nvPr/>
          </p:nvCxnSpPr>
          <p:spPr>
            <a:xfrm flipH="1">
              <a:off x="5434013" y="4915795"/>
              <a:ext cx="207972" cy="0"/>
            </a:xfrm>
            <a:prstGeom prst="line">
              <a:avLst/>
            </a:prstGeom>
            <a:ln>
              <a:solidFill>
                <a:srgbClr val="5A61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Прямая соединительная линия 164"/>
            <p:cNvCxnSpPr>
              <a:stCxn id="160" idx="2"/>
              <a:endCxn id="157" idx="6"/>
            </p:cNvCxnSpPr>
            <p:nvPr/>
          </p:nvCxnSpPr>
          <p:spPr>
            <a:xfrm flipH="1">
              <a:off x="5800639" y="4915795"/>
              <a:ext cx="207972" cy="0"/>
            </a:xfrm>
            <a:prstGeom prst="line">
              <a:avLst/>
            </a:prstGeom>
            <a:ln>
              <a:solidFill>
                <a:srgbClr val="5A61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6" name="Прямая со стрелкой 165"/>
          <p:cNvCxnSpPr/>
          <p:nvPr/>
        </p:nvCxnSpPr>
        <p:spPr>
          <a:xfrm>
            <a:off x="6273006" y="4032233"/>
            <a:ext cx="1217284" cy="13701"/>
          </a:xfrm>
          <a:prstGeom prst="straightConnector1">
            <a:avLst/>
          </a:prstGeom>
          <a:ln w="25400">
            <a:solidFill>
              <a:srgbClr val="DD640C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TextBox 166"/>
          <p:cNvSpPr txBox="1"/>
          <p:nvPr/>
        </p:nvSpPr>
        <p:spPr>
          <a:xfrm>
            <a:off x="7515175" y="3015747"/>
            <a:ext cx="3650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 LT Std" panose="020B0504020202020204" pitchFamily="34" charset="0"/>
              </a:rPr>
              <a:t>Self-supervised neural network</a:t>
            </a:r>
            <a:r>
              <a:rPr lang="en-US" baseline="30000" dirty="0" smtClean="0">
                <a:latin typeface="Helvetica LT Std" panose="020B0504020202020204" pitchFamily="34" charset="0"/>
              </a:rPr>
              <a:t>[1]</a:t>
            </a:r>
            <a:endParaRPr lang="ru-RU" baseline="30000" dirty="0">
              <a:latin typeface="Helvetica LT Std" panose="020B0504020202020204" pitchFamily="34" charset="0"/>
            </a:endParaRPr>
          </a:p>
          <a:p>
            <a:endParaRPr lang="ru-RU" dirty="0">
              <a:latin typeface="Helvetica LT Std" panose="020B0504020202020204" pitchFamily="34" charset="0"/>
            </a:endParaRPr>
          </a:p>
        </p:txBody>
      </p:sp>
      <p:pic>
        <p:nvPicPr>
          <p:cNvPr id="168" name="Рисунок 16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163" y="3414277"/>
            <a:ext cx="3359751" cy="1255427"/>
          </a:xfrm>
          <a:prstGeom prst="rect">
            <a:avLst/>
          </a:prstGeom>
        </p:spPr>
      </p:pic>
      <p:sp>
        <p:nvSpPr>
          <p:cNvPr id="171" name="Овал 170"/>
          <p:cNvSpPr/>
          <p:nvPr/>
        </p:nvSpPr>
        <p:spPr>
          <a:xfrm>
            <a:off x="10905143" y="4327560"/>
            <a:ext cx="78771" cy="78771"/>
          </a:xfrm>
          <a:prstGeom prst="ellipse">
            <a:avLst/>
          </a:prstGeom>
          <a:solidFill>
            <a:srgbClr val="0070C0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8369053" y="3893076"/>
            <a:ext cx="2088118" cy="1231005"/>
            <a:chOff x="8369053" y="3893076"/>
            <a:chExt cx="2088118" cy="12310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6" name="TextBox 175"/>
                <p:cNvSpPr txBox="1"/>
                <p:nvPr/>
              </p:nvSpPr>
              <p:spPr>
                <a:xfrm>
                  <a:off x="8369053" y="3924137"/>
                  <a:ext cx="28155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176" name="TextBox 17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69053" y="3924137"/>
                  <a:ext cx="281551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21739" r="-15217"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7" name="TextBox 176"/>
                <p:cNvSpPr txBox="1"/>
                <p:nvPr/>
              </p:nvSpPr>
              <p:spPr>
                <a:xfrm>
                  <a:off x="10051419" y="3893076"/>
                  <a:ext cx="405752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oMath>
                    </m:oMathPara>
                  </a14:m>
                  <a:endParaRPr lang="en-US" dirty="0" smtClean="0"/>
                </a:p>
              </p:txBody>
            </p:sp>
          </mc:Choice>
          <mc:Fallback xmlns="">
            <p:sp>
              <p:nvSpPr>
                <p:cNvPr id="177" name="TextBox 17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51419" y="3893076"/>
                  <a:ext cx="405752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13636" t="-4444" r="-4545"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8" name="Прямая со стрелкой 177"/>
            <p:cNvCxnSpPr/>
            <p:nvPr/>
          </p:nvCxnSpPr>
          <p:spPr>
            <a:xfrm flipH="1" flipV="1">
              <a:off x="8509829" y="4201136"/>
              <a:ext cx="259976" cy="595658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Прямая со стрелкой 178"/>
            <p:cNvCxnSpPr/>
            <p:nvPr/>
          </p:nvCxnSpPr>
          <p:spPr>
            <a:xfrm flipV="1">
              <a:off x="10018419" y="4165047"/>
              <a:ext cx="163146" cy="671422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0" name="Прямоугольник 179"/>
            <p:cNvSpPr/>
            <p:nvPr/>
          </p:nvSpPr>
          <p:spPr>
            <a:xfrm>
              <a:off x="8639817" y="4754749"/>
              <a:ext cx="164788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atin typeface="Helvetica LT Std" panose="020B0504020202020204" pitchFamily="34" charset="0"/>
                </a:rPr>
                <a:t>representation</a:t>
              </a:r>
              <a:endParaRPr lang="ru-RU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95442" y="5738962"/>
            <a:ext cx="731655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 LT Std" panose="020B0504020202020204" pitchFamily="34" charset="0"/>
              </a:rPr>
              <a:t>[1] Efficient Estimation of Word Representations in Vector </a:t>
            </a:r>
            <a:r>
              <a:rPr lang="en-US" sz="1400" dirty="0" smtClean="0">
                <a:latin typeface="Helvetica LT Std" panose="020B0504020202020204" pitchFamily="34" charset="0"/>
              </a:rPr>
              <a:t>Space, </a:t>
            </a:r>
            <a:r>
              <a:rPr lang="en-US" sz="1400" dirty="0" err="1" smtClean="0">
                <a:latin typeface="Helvetica LT Std" panose="020B0504020202020204" pitchFamily="34" charset="0"/>
              </a:rPr>
              <a:t>Mikolov</a:t>
            </a:r>
            <a:r>
              <a:rPr lang="en-US" sz="1400" dirty="0" smtClean="0">
                <a:latin typeface="Helvetica LT Std" panose="020B0504020202020204" pitchFamily="34" charset="0"/>
              </a:rPr>
              <a:t> et al., NIPS 2013</a:t>
            </a:r>
          </a:p>
          <a:p>
            <a:r>
              <a:rPr lang="en-US" sz="1400" dirty="0" smtClean="0">
                <a:latin typeface="Helvetica LT Std" panose="020B0504020202020204" pitchFamily="34" charset="0"/>
              </a:rPr>
              <a:t>[2</a:t>
            </a:r>
            <a:r>
              <a:rPr lang="en-US" sz="1400" dirty="0">
                <a:latin typeface="Helvetica LT Std" panose="020B0504020202020204" pitchFamily="34" charset="0"/>
              </a:rPr>
              <a:t>] DeepWalk: Online Learning of Social </a:t>
            </a:r>
            <a:r>
              <a:rPr lang="en-US" sz="1400" dirty="0" smtClean="0">
                <a:latin typeface="Helvetica LT Std" panose="020B0504020202020204" pitchFamily="34" charset="0"/>
              </a:rPr>
              <a:t>Representations, </a:t>
            </a:r>
            <a:r>
              <a:rPr lang="en-US" sz="1400" dirty="0" err="1" smtClean="0">
                <a:latin typeface="Helvetica LT Std" panose="020B0504020202020204" pitchFamily="34" charset="0"/>
              </a:rPr>
              <a:t>Perozzi</a:t>
            </a:r>
            <a:r>
              <a:rPr lang="en-US" sz="1400" dirty="0" smtClean="0">
                <a:latin typeface="Helvetica LT Std" panose="020B0504020202020204" pitchFamily="34" charset="0"/>
              </a:rPr>
              <a:t> et al., KDD 2014</a:t>
            </a:r>
          </a:p>
          <a:p>
            <a:r>
              <a:rPr lang="en-US" sz="1400" dirty="0" smtClean="0">
                <a:latin typeface="Helvetica LT Std" panose="020B0504020202020204" pitchFamily="34" charset="0"/>
              </a:rPr>
              <a:t>[3</a:t>
            </a:r>
            <a:r>
              <a:rPr lang="en-US" sz="1400" dirty="0">
                <a:latin typeface="Helvetica LT Std" panose="020B0504020202020204" pitchFamily="34" charset="0"/>
              </a:rPr>
              <a:t>] node2vec: Scalable Feature Learning for </a:t>
            </a:r>
            <a:r>
              <a:rPr lang="en-US" sz="1400" dirty="0" smtClean="0">
                <a:latin typeface="Helvetica LT Std" panose="020B0504020202020204" pitchFamily="34" charset="0"/>
              </a:rPr>
              <a:t>Networks, Grover &amp; </a:t>
            </a:r>
            <a:r>
              <a:rPr lang="en-US" sz="1400" dirty="0" err="1" smtClean="0">
                <a:latin typeface="Helvetica LT Std" panose="020B0504020202020204" pitchFamily="34" charset="0"/>
              </a:rPr>
              <a:t>Leskovec</a:t>
            </a:r>
            <a:r>
              <a:rPr lang="en-US" sz="1400" dirty="0" smtClean="0">
                <a:latin typeface="Helvetica LT Std" panose="020B0504020202020204" pitchFamily="34" charset="0"/>
              </a:rPr>
              <a:t>, KDD 2016</a:t>
            </a:r>
            <a:endParaRPr lang="ru-RU" sz="1400" dirty="0">
              <a:latin typeface="Helvetica LT Std" panose="020B0504020202020204" pitchFamily="34" charset="0"/>
            </a:endParaRPr>
          </a:p>
        </p:txBody>
      </p:sp>
      <p:sp>
        <p:nvSpPr>
          <p:cNvPr id="181" name="Овал 173"/>
          <p:cNvSpPr/>
          <p:nvPr/>
        </p:nvSpPr>
        <p:spPr>
          <a:xfrm>
            <a:off x="7686190" y="3565378"/>
            <a:ext cx="78771" cy="78771"/>
          </a:xfrm>
          <a:prstGeom prst="ellipse">
            <a:avLst/>
          </a:prstGeom>
          <a:solidFill>
            <a:srgbClr val="F6A800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B1063A"/>
              </a:solidFill>
            </a:endParaRPr>
          </a:p>
        </p:txBody>
      </p:sp>
      <p:cxnSp>
        <p:nvCxnSpPr>
          <p:cNvPr id="193" name="Прямая соединительная линия 96"/>
          <p:cNvCxnSpPr>
            <a:stCxn id="83" idx="4"/>
            <a:endCxn id="84" idx="0"/>
          </p:cNvCxnSpPr>
          <p:nvPr/>
        </p:nvCxnSpPr>
        <p:spPr>
          <a:xfrm>
            <a:off x="1369828" y="3263624"/>
            <a:ext cx="268266" cy="476233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1689257" y="3556372"/>
            <a:ext cx="188939" cy="186601"/>
          </a:xfrm>
          <a:prstGeom prst="straightConnector1">
            <a:avLst/>
          </a:prstGeom>
          <a:ln w="38100">
            <a:solidFill>
              <a:srgbClr val="B1063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Arrow Connector 194"/>
          <p:cNvCxnSpPr/>
          <p:nvPr/>
        </p:nvCxnSpPr>
        <p:spPr>
          <a:xfrm>
            <a:off x="7446700" y="3434244"/>
            <a:ext cx="184087" cy="134992"/>
          </a:xfrm>
          <a:prstGeom prst="straightConnector1">
            <a:avLst/>
          </a:prstGeom>
          <a:ln w="38100">
            <a:solidFill>
              <a:srgbClr val="B1063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Arrow Connector 195"/>
          <p:cNvCxnSpPr/>
          <p:nvPr/>
        </p:nvCxnSpPr>
        <p:spPr>
          <a:xfrm flipH="1">
            <a:off x="5400979" y="2882338"/>
            <a:ext cx="188939" cy="186601"/>
          </a:xfrm>
          <a:prstGeom prst="straightConnector1">
            <a:avLst/>
          </a:prstGeom>
          <a:ln w="38100">
            <a:solidFill>
              <a:srgbClr val="B1063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Arrow Connector 196"/>
          <p:cNvCxnSpPr>
            <a:endCxn id="88" idx="1"/>
          </p:cNvCxnSpPr>
          <p:nvPr/>
        </p:nvCxnSpPr>
        <p:spPr>
          <a:xfrm>
            <a:off x="2134381" y="3851299"/>
            <a:ext cx="119338" cy="178328"/>
          </a:xfrm>
          <a:prstGeom prst="straightConnector1">
            <a:avLst/>
          </a:prstGeom>
          <a:ln w="38100">
            <a:solidFill>
              <a:srgbClr val="B1063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/>
          <p:cNvCxnSpPr/>
          <p:nvPr/>
        </p:nvCxnSpPr>
        <p:spPr>
          <a:xfrm>
            <a:off x="5569182" y="2891400"/>
            <a:ext cx="119338" cy="178328"/>
          </a:xfrm>
          <a:prstGeom prst="straightConnector1">
            <a:avLst/>
          </a:prstGeom>
          <a:ln w="38100">
            <a:solidFill>
              <a:srgbClr val="B1063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/>
          <p:cNvCxnSpPr/>
          <p:nvPr/>
        </p:nvCxnSpPr>
        <p:spPr>
          <a:xfrm flipH="1">
            <a:off x="11030013" y="4300221"/>
            <a:ext cx="195168" cy="72437"/>
          </a:xfrm>
          <a:prstGeom prst="straightConnector1">
            <a:avLst/>
          </a:prstGeom>
          <a:ln w="38100">
            <a:solidFill>
              <a:srgbClr val="B1063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400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4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" grpId="0" animBg="1"/>
      <p:bldP spid="18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1" y="0"/>
            <a:ext cx="12192001" cy="144000"/>
          </a:xfrm>
          <a:prstGeom prst="rect">
            <a:avLst/>
          </a:prstGeom>
          <a:solidFill>
            <a:srgbClr val="F6A800"/>
          </a:solidFill>
          <a:ln>
            <a:solidFill>
              <a:srgbClr val="F6A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Rectangle 65"/>
          <p:cNvSpPr/>
          <p:nvPr/>
        </p:nvSpPr>
        <p:spPr bwMode="gray">
          <a:xfrm>
            <a:off x="-1" y="1086184"/>
            <a:ext cx="12192001" cy="36000"/>
          </a:xfrm>
          <a:prstGeom prst="rect">
            <a:avLst/>
          </a:prstGeom>
          <a:solidFill>
            <a:srgbClr val="DD64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95442" y="349008"/>
            <a:ext cx="98559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Helvetica LT Std" panose="020B0504020202020204" pitchFamily="34" charset="0"/>
              </a:rPr>
              <a:t>Wait, what?</a:t>
            </a:r>
            <a:endParaRPr lang="ru-RU" sz="4000" dirty="0">
              <a:latin typeface="Helvetica LT Std" panose="020B0504020202020204" pitchFamily="34" charset="0"/>
            </a:endParaRP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5897262" y="6356350"/>
            <a:ext cx="397476" cy="365125"/>
          </a:xfrm>
        </p:spPr>
        <p:txBody>
          <a:bodyPr/>
          <a:lstStyle/>
          <a:p>
            <a:fld id="{E2B2834D-D0AA-40A2-9296-BACCEB58240F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99" name="Объект 11"/>
          <p:cNvSpPr txBox="1">
            <a:spLocks/>
          </p:cNvSpPr>
          <p:nvPr/>
        </p:nvSpPr>
        <p:spPr>
          <a:xfrm>
            <a:off x="195442" y="1396030"/>
            <a:ext cx="11837388" cy="52769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B1063A"/>
              </a:buClr>
              <a:buFont typeface="+mj-lt"/>
              <a:buAutoNum type="arabicPeriod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1063A"/>
              </a:buClr>
              <a:buFont typeface="+mj-lt"/>
              <a:buAutoNum type="arabicPeriod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1063A"/>
              </a:buClr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1063A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1717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1063A"/>
              </a:buClr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400" dirty="0"/>
          </a:p>
        </p:txBody>
      </p:sp>
      <p:sp>
        <p:nvSpPr>
          <p:cNvPr id="101" name="Объект 11"/>
          <p:cNvSpPr>
            <a:spLocks noGrp="1"/>
          </p:cNvSpPr>
          <p:nvPr>
            <p:ph idx="1"/>
          </p:nvPr>
        </p:nvSpPr>
        <p:spPr>
          <a:xfrm>
            <a:off x="347842" y="1548431"/>
            <a:ext cx="10804481" cy="3614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Do we know what do these walks </a:t>
            </a:r>
            <a:r>
              <a:rPr lang="en-US" u="sng" dirty="0" smtClean="0"/>
              <a:t>mean</a:t>
            </a:r>
            <a:r>
              <a:rPr lang="en-US" dirty="0" smtClean="0"/>
              <a:t>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What do parameters change?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What does the model optimize?</a:t>
            </a:r>
            <a:endParaRPr lang="ru-RU" dirty="0" smtClean="0"/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8486" y="5879070"/>
            <a:ext cx="788181" cy="780377"/>
          </a:xfrm>
          <a:prstGeom prst="rect">
            <a:avLst/>
          </a:prstGeom>
        </p:spPr>
      </p:pic>
      <p:sp>
        <p:nvSpPr>
          <p:cNvPr id="78" name="Объект 11"/>
          <p:cNvSpPr txBox="1">
            <a:spLocks/>
          </p:cNvSpPr>
          <p:nvPr/>
        </p:nvSpPr>
        <p:spPr>
          <a:xfrm>
            <a:off x="195442" y="5583568"/>
            <a:ext cx="10804481" cy="7908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B1063A"/>
              </a:buClr>
              <a:buFont typeface="+mj-lt"/>
              <a:buAutoNum type="arabicPeriod"/>
              <a:defRPr sz="3200" kern="1200">
                <a:solidFill>
                  <a:schemeClr val="tx1"/>
                </a:solidFill>
                <a:latin typeface="Helvetica LT Std" panose="020B0504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1063A"/>
              </a:buClr>
              <a:buFont typeface="+mj-lt"/>
              <a:buAutoNum type="arabicPeriod"/>
              <a:defRPr sz="2800" kern="1200">
                <a:solidFill>
                  <a:schemeClr val="tx1"/>
                </a:solidFill>
                <a:latin typeface="Helvetica LT Std" panose="020B0504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1063A"/>
              </a:buClr>
              <a:buFont typeface="+mj-lt"/>
              <a:buAutoNum type="arabicPeriod"/>
              <a:defRPr sz="2400" kern="1200">
                <a:solidFill>
                  <a:schemeClr val="tx1"/>
                </a:solidFill>
                <a:latin typeface="Helvetica LT Std" panose="020B0504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1063A"/>
              </a:buClr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Helvetica LT Std" panose="020B0504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1717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1063A"/>
              </a:buClr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Helvetica LT Std" panose="020B0504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/>
              <a:t>Yes, but the assumptions are too strict!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827" y="1816471"/>
            <a:ext cx="3497837" cy="4641801"/>
          </a:xfrm>
          <a:prstGeom prst="rect">
            <a:avLst/>
          </a:prstGeom>
        </p:spPr>
      </p:pic>
      <p:sp>
        <p:nvSpPr>
          <p:cNvPr id="56" name="Скругленная прямоугольная выноска 145"/>
          <p:cNvSpPr/>
          <p:nvPr/>
        </p:nvSpPr>
        <p:spPr>
          <a:xfrm>
            <a:off x="5495636" y="3235634"/>
            <a:ext cx="3130991" cy="1447201"/>
          </a:xfrm>
          <a:prstGeom prst="wedgeRoundRectCallout">
            <a:avLst>
              <a:gd name="adj1" fmla="val 86598"/>
              <a:gd name="adj2" fmla="val -72673"/>
              <a:gd name="adj3" fmla="val 16667"/>
            </a:avLst>
          </a:prstGeom>
          <a:solidFill>
            <a:srgbClr val="F6A800">
              <a:alpha val="1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Helvetica" panose="020B0604020202020204" pitchFamily="2" charset="0"/>
              </a:rPr>
              <a:t>word2vec can be understood as matrix factorization!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97392" y="6029346"/>
            <a:ext cx="3400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dimensionality = number of nodes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383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56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Объект 11"/>
          <p:cNvSpPr>
            <a:spLocks noGrp="1"/>
          </p:cNvSpPr>
          <p:nvPr>
            <p:ph idx="1"/>
          </p:nvPr>
        </p:nvSpPr>
        <p:spPr>
          <a:xfrm>
            <a:off x="347842" y="1548430"/>
            <a:ext cx="10804481" cy="5802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Random walks define node similarity distributions!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1" y="0"/>
            <a:ext cx="12192001" cy="144000"/>
          </a:xfrm>
          <a:prstGeom prst="rect">
            <a:avLst/>
          </a:prstGeom>
          <a:solidFill>
            <a:srgbClr val="F6A800"/>
          </a:solidFill>
          <a:ln>
            <a:solidFill>
              <a:srgbClr val="F6A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Rectangle 65"/>
          <p:cNvSpPr/>
          <p:nvPr/>
        </p:nvSpPr>
        <p:spPr bwMode="gray">
          <a:xfrm>
            <a:off x="-1" y="1086184"/>
            <a:ext cx="12192001" cy="36000"/>
          </a:xfrm>
          <a:prstGeom prst="rect">
            <a:avLst/>
          </a:prstGeom>
          <a:solidFill>
            <a:srgbClr val="DD64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95442" y="349008"/>
            <a:ext cx="98559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Helvetica LT Std" panose="020B0504020202020204" pitchFamily="34" charset="0"/>
              </a:rPr>
              <a:t>Key observation</a:t>
            </a:r>
            <a:endParaRPr lang="ru-RU" sz="4000" dirty="0">
              <a:latin typeface="Helvetica LT Std" panose="020B0504020202020204" pitchFamily="34" charset="0"/>
            </a:endParaRPr>
          </a:p>
          <a:p>
            <a:endParaRPr lang="ru-RU" sz="3200" dirty="0">
              <a:latin typeface="Helvetica LT Std" panose="020B05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5897262" y="6356350"/>
            <a:ext cx="397476" cy="365125"/>
          </a:xfrm>
        </p:spPr>
        <p:txBody>
          <a:bodyPr/>
          <a:lstStyle/>
          <a:p>
            <a:fld id="{E2B2834D-D0AA-40A2-9296-BACCEB58240F}" type="slidenum">
              <a:rPr lang="ru-RU" smtClean="0"/>
              <a:pPr/>
              <a:t>7</a:t>
            </a:fld>
            <a:endParaRPr lang="ru-RU" dirty="0"/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8486" y="5879070"/>
            <a:ext cx="788181" cy="780377"/>
          </a:xfrm>
          <a:prstGeom prst="rect">
            <a:avLst/>
          </a:prstGeom>
        </p:spPr>
      </p:pic>
      <p:sp>
        <p:nvSpPr>
          <p:cNvPr id="115" name="Овал 114"/>
          <p:cNvSpPr/>
          <p:nvPr/>
        </p:nvSpPr>
        <p:spPr>
          <a:xfrm>
            <a:off x="537326" y="2821910"/>
            <a:ext cx="158654" cy="158654"/>
          </a:xfrm>
          <a:prstGeom prst="ellipse">
            <a:avLst/>
          </a:prstGeom>
          <a:noFill/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6" name="Овал 115"/>
          <p:cNvSpPr/>
          <p:nvPr/>
        </p:nvSpPr>
        <p:spPr>
          <a:xfrm>
            <a:off x="539885" y="3596239"/>
            <a:ext cx="158654" cy="158654"/>
          </a:xfrm>
          <a:prstGeom prst="ellipse">
            <a:avLst/>
          </a:prstGeom>
          <a:noFill/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8" name="Овал 117"/>
          <p:cNvSpPr/>
          <p:nvPr/>
        </p:nvSpPr>
        <p:spPr>
          <a:xfrm>
            <a:off x="1558767" y="3739857"/>
            <a:ext cx="158654" cy="158654"/>
          </a:xfrm>
          <a:prstGeom prst="ellipse">
            <a:avLst/>
          </a:prstGeom>
          <a:noFill/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9" name="Овал 118"/>
          <p:cNvSpPr/>
          <p:nvPr/>
        </p:nvSpPr>
        <p:spPr>
          <a:xfrm>
            <a:off x="1142939" y="4376233"/>
            <a:ext cx="158654" cy="158654"/>
          </a:xfrm>
          <a:prstGeom prst="ellipse">
            <a:avLst/>
          </a:prstGeom>
          <a:noFill/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0" name="Овал 119"/>
          <p:cNvSpPr/>
          <p:nvPr/>
        </p:nvSpPr>
        <p:spPr>
          <a:xfrm>
            <a:off x="727965" y="5107236"/>
            <a:ext cx="158654" cy="158654"/>
          </a:xfrm>
          <a:prstGeom prst="ellipse">
            <a:avLst/>
          </a:prstGeom>
          <a:noFill/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1" name="Овал 120"/>
          <p:cNvSpPr/>
          <p:nvPr/>
        </p:nvSpPr>
        <p:spPr>
          <a:xfrm>
            <a:off x="1696095" y="4861692"/>
            <a:ext cx="158654" cy="158654"/>
          </a:xfrm>
          <a:prstGeom prst="ellipse">
            <a:avLst/>
          </a:prstGeom>
          <a:noFill/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3" name="Овал 122"/>
          <p:cNvSpPr/>
          <p:nvPr/>
        </p:nvSpPr>
        <p:spPr>
          <a:xfrm>
            <a:off x="2484673" y="3322481"/>
            <a:ext cx="158654" cy="158654"/>
          </a:xfrm>
          <a:prstGeom prst="ellipse">
            <a:avLst/>
          </a:prstGeom>
          <a:noFill/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4" name="Овал 123"/>
          <p:cNvSpPr/>
          <p:nvPr/>
        </p:nvSpPr>
        <p:spPr>
          <a:xfrm>
            <a:off x="2879601" y="4448635"/>
            <a:ext cx="158654" cy="158654"/>
          </a:xfrm>
          <a:prstGeom prst="ellipse">
            <a:avLst/>
          </a:prstGeom>
          <a:noFill/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5" name="Овал 124"/>
          <p:cNvSpPr/>
          <p:nvPr/>
        </p:nvSpPr>
        <p:spPr>
          <a:xfrm>
            <a:off x="3038256" y="3813749"/>
            <a:ext cx="158654" cy="158654"/>
          </a:xfrm>
          <a:prstGeom prst="ellipse">
            <a:avLst/>
          </a:prstGeom>
          <a:noFill/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6" name="Прямая соединительная линия 125"/>
          <p:cNvCxnSpPr>
            <a:stCxn id="118" idx="4"/>
            <a:endCxn id="119" idx="0"/>
          </p:cNvCxnSpPr>
          <p:nvPr/>
        </p:nvCxnSpPr>
        <p:spPr>
          <a:xfrm flipH="1">
            <a:off x="1222266" y="3898512"/>
            <a:ext cx="415828" cy="477721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Прямая соединительная линия 126"/>
          <p:cNvCxnSpPr>
            <a:stCxn id="116" idx="4"/>
            <a:endCxn id="119" idx="1"/>
          </p:cNvCxnSpPr>
          <p:nvPr/>
        </p:nvCxnSpPr>
        <p:spPr>
          <a:xfrm>
            <a:off x="619213" y="3754893"/>
            <a:ext cx="546961" cy="644574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Прямая соединительная линия 127"/>
          <p:cNvCxnSpPr>
            <a:stCxn id="118" idx="0"/>
            <a:endCxn id="117" idx="4"/>
          </p:cNvCxnSpPr>
          <p:nvPr/>
        </p:nvCxnSpPr>
        <p:spPr>
          <a:xfrm flipH="1" flipV="1">
            <a:off x="1369830" y="3263625"/>
            <a:ext cx="268265" cy="476233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Прямая соединительная линия 128"/>
          <p:cNvCxnSpPr>
            <a:stCxn id="115" idx="6"/>
            <a:endCxn id="117" idx="2"/>
          </p:cNvCxnSpPr>
          <p:nvPr/>
        </p:nvCxnSpPr>
        <p:spPr>
          <a:xfrm>
            <a:off x="695980" y="2901237"/>
            <a:ext cx="594522" cy="283060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Прямая соединительная линия 129"/>
          <p:cNvCxnSpPr>
            <a:stCxn id="115" idx="4"/>
            <a:endCxn id="116" idx="0"/>
          </p:cNvCxnSpPr>
          <p:nvPr/>
        </p:nvCxnSpPr>
        <p:spPr>
          <a:xfrm>
            <a:off x="616653" y="2980564"/>
            <a:ext cx="2559" cy="615674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Прямая соединительная линия 130"/>
          <p:cNvCxnSpPr>
            <a:stCxn id="115" idx="5"/>
            <a:endCxn id="118" idx="1"/>
          </p:cNvCxnSpPr>
          <p:nvPr/>
        </p:nvCxnSpPr>
        <p:spPr>
          <a:xfrm>
            <a:off x="672746" y="2957330"/>
            <a:ext cx="909255" cy="805762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Прямая соединительная линия 131"/>
          <p:cNvCxnSpPr>
            <a:stCxn id="117" idx="3"/>
            <a:endCxn id="116" idx="7"/>
          </p:cNvCxnSpPr>
          <p:nvPr/>
        </p:nvCxnSpPr>
        <p:spPr>
          <a:xfrm flipH="1">
            <a:off x="675305" y="3240390"/>
            <a:ext cx="638432" cy="379083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Прямая соединительная линия 132"/>
          <p:cNvCxnSpPr>
            <a:stCxn id="120" idx="0"/>
            <a:endCxn id="119" idx="3"/>
          </p:cNvCxnSpPr>
          <p:nvPr/>
        </p:nvCxnSpPr>
        <p:spPr>
          <a:xfrm flipV="1">
            <a:off x="807293" y="4511652"/>
            <a:ext cx="358880" cy="595584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Прямая соединительная линия 133"/>
          <p:cNvCxnSpPr>
            <a:stCxn id="120" idx="6"/>
            <a:endCxn id="121" idx="2"/>
          </p:cNvCxnSpPr>
          <p:nvPr/>
        </p:nvCxnSpPr>
        <p:spPr>
          <a:xfrm flipV="1">
            <a:off x="886620" y="4941019"/>
            <a:ext cx="809476" cy="245544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Прямая соединительная линия 134"/>
          <p:cNvCxnSpPr>
            <a:stCxn id="119" idx="5"/>
            <a:endCxn id="121" idx="1"/>
          </p:cNvCxnSpPr>
          <p:nvPr/>
        </p:nvCxnSpPr>
        <p:spPr>
          <a:xfrm>
            <a:off x="1278359" y="4511652"/>
            <a:ext cx="440971" cy="373274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Прямая соединительная линия 135"/>
          <p:cNvCxnSpPr>
            <a:stCxn id="124" idx="0"/>
            <a:endCxn id="125" idx="4"/>
          </p:cNvCxnSpPr>
          <p:nvPr/>
        </p:nvCxnSpPr>
        <p:spPr>
          <a:xfrm flipV="1">
            <a:off x="2958929" y="3972402"/>
            <a:ext cx="158654" cy="476233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Прямая соединительная линия 136"/>
          <p:cNvCxnSpPr>
            <a:stCxn id="124" idx="1"/>
          </p:cNvCxnSpPr>
          <p:nvPr/>
        </p:nvCxnSpPr>
        <p:spPr>
          <a:xfrm flipH="1" flipV="1">
            <a:off x="2365904" y="4141812"/>
            <a:ext cx="536931" cy="330057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Прямая соединительная линия 137"/>
          <p:cNvCxnSpPr>
            <a:stCxn id="123" idx="6"/>
            <a:endCxn id="125" idx="1"/>
          </p:cNvCxnSpPr>
          <p:nvPr/>
        </p:nvCxnSpPr>
        <p:spPr>
          <a:xfrm>
            <a:off x="2643327" y="3401808"/>
            <a:ext cx="418163" cy="435175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Прямая соединительная линия 138"/>
          <p:cNvCxnSpPr>
            <a:stCxn id="119" idx="6"/>
          </p:cNvCxnSpPr>
          <p:nvPr/>
        </p:nvCxnSpPr>
        <p:spPr>
          <a:xfrm flipV="1">
            <a:off x="1301593" y="4141812"/>
            <a:ext cx="952126" cy="313748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Прямая соединительная линия 139"/>
          <p:cNvCxnSpPr>
            <a:stCxn id="118" idx="5"/>
          </p:cNvCxnSpPr>
          <p:nvPr/>
        </p:nvCxnSpPr>
        <p:spPr>
          <a:xfrm>
            <a:off x="1694186" y="3875278"/>
            <a:ext cx="536299" cy="210442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Прямая соединительная линия 140"/>
          <p:cNvCxnSpPr>
            <a:stCxn id="123" idx="3"/>
          </p:cNvCxnSpPr>
          <p:nvPr/>
        </p:nvCxnSpPr>
        <p:spPr>
          <a:xfrm flipH="1">
            <a:off x="2309812" y="3457900"/>
            <a:ext cx="198095" cy="548492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Прямая соединительная линия 141"/>
          <p:cNvCxnSpPr>
            <a:stCxn id="115" idx="6"/>
            <a:endCxn id="123" idx="1"/>
          </p:cNvCxnSpPr>
          <p:nvPr/>
        </p:nvCxnSpPr>
        <p:spPr>
          <a:xfrm>
            <a:off x="695980" y="2901237"/>
            <a:ext cx="1811927" cy="444478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Прямая со стрелкой 142"/>
          <p:cNvCxnSpPr/>
          <p:nvPr/>
        </p:nvCxnSpPr>
        <p:spPr>
          <a:xfrm>
            <a:off x="3349310" y="3893076"/>
            <a:ext cx="1217284" cy="13701"/>
          </a:xfrm>
          <a:prstGeom prst="straightConnector1">
            <a:avLst/>
          </a:prstGeom>
          <a:ln w="25400">
            <a:solidFill>
              <a:srgbClr val="DD640C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5" name="Рисунок 1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675" y="2287464"/>
            <a:ext cx="3738224" cy="3608633"/>
          </a:xfrm>
          <a:prstGeom prst="rect">
            <a:avLst/>
          </a:prstGeom>
        </p:spPr>
      </p:pic>
      <p:sp>
        <p:nvSpPr>
          <p:cNvPr id="146" name="Скругленная прямоугольная выноска 145"/>
          <p:cNvSpPr/>
          <p:nvPr/>
        </p:nvSpPr>
        <p:spPr>
          <a:xfrm>
            <a:off x="6840907" y="2175906"/>
            <a:ext cx="2731907" cy="611446"/>
          </a:xfrm>
          <a:prstGeom prst="wedgeRoundRectCallout">
            <a:avLst>
              <a:gd name="adj1" fmla="val 32725"/>
              <a:gd name="adj2" fmla="val 122260"/>
              <a:gd name="adj3" fmla="val 16667"/>
            </a:avLst>
          </a:prstGeom>
          <a:solidFill>
            <a:srgbClr val="F6A800">
              <a:alpha val="1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Random </a:t>
            </a:r>
            <a:r>
              <a:rPr lang="en-US" dirty="0">
                <a:solidFill>
                  <a:schemeClr val="tx1"/>
                </a:solidFill>
              </a:rPr>
              <a:t>walks </a:t>
            </a:r>
            <a:r>
              <a:rPr lang="en-US" dirty="0" smtClean="0">
                <a:solidFill>
                  <a:schemeClr val="tx1"/>
                </a:solidFill>
              </a:rPr>
              <a:t>converge to Personalized PageRank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7" name="Объект 11"/>
          <p:cNvSpPr txBox="1">
            <a:spLocks/>
          </p:cNvSpPr>
          <p:nvPr/>
        </p:nvSpPr>
        <p:spPr>
          <a:xfrm>
            <a:off x="195442" y="5815005"/>
            <a:ext cx="10804481" cy="5594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B1063A"/>
              </a:buClr>
              <a:buFont typeface="+mj-lt"/>
              <a:buAutoNum type="arabicPeriod"/>
              <a:defRPr sz="3200" kern="1200">
                <a:solidFill>
                  <a:schemeClr val="tx1"/>
                </a:solidFill>
                <a:latin typeface="Helvetica LT Std" panose="020B0504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1063A"/>
              </a:buClr>
              <a:buFont typeface="+mj-lt"/>
              <a:buAutoNum type="arabicPeriod"/>
              <a:defRPr sz="2800" kern="1200">
                <a:solidFill>
                  <a:schemeClr val="tx1"/>
                </a:solidFill>
                <a:latin typeface="Helvetica LT Std" panose="020B0504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1063A"/>
              </a:buClr>
              <a:buFont typeface="+mj-lt"/>
              <a:buAutoNum type="arabicPeriod"/>
              <a:defRPr sz="2400" kern="1200">
                <a:solidFill>
                  <a:schemeClr val="tx1"/>
                </a:solidFill>
                <a:latin typeface="Helvetica LT Std" panose="020B0504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1063A"/>
              </a:buClr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Helvetica LT Std" panose="020B0504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1717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1063A"/>
              </a:buClr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Helvetica LT Std" panose="020B0504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/>
              <a:t>Q: Can we inject similarities fully into </a:t>
            </a:r>
            <a:r>
              <a:rPr lang="en-US" b="1" dirty="0"/>
              <a:t>the </a:t>
            </a:r>
            <a:r>
              <a:rPr lang="en-US" b="1" dirty="0" smtClean="0"/>
              <a:t>model?</a:t>
            </a:r>
            <a:endParaRPr lang="ru-RU" b="1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Прямоугольник 7"/>
              <p:cNvSpPr/>
              <p:nvPr/>
            </p:nvSpPr>
            <p:spPr>
              <a:xfrm>
                <a:off x="4447501" y="2799260"/>
                <a:ext cx="106170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𝑠𝑖𝑚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,⋅)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8" name="Прямоугольник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7501" y="2799260"/>
                <a:ext cx="1061701" cy="369332"/>
              </a:xfrm>
              <a:prstGeom prst="rect">
                <a:avLst/>
              </a:prstGeom>
              <a:blipFill>
                <a:blip r:embed="rId5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1227470" y="3014704"/>
            <a:ext cx="261507" cy="307777"/>
            <a:chOff x="1227470" y="3014704"/>
            <a:chExt cx="261507" cy="307777"/>
          </a:xfrm>
        </p:grpSpPr>
        <p:sp>
          <p:nvSpPr>
            <p:cNvPr id="117" name="Овал 116"/>
            <p:cNvSpPr/>
            <p:nvPr/>
          </p:nvSpPr>
          <p:spPr>
            <a:xfrm>
              <a:off x="1290501" y="3104970"/>
              <a:ext cx="158654" cy="158654"/>
            </a:xfrm>
            <a:prstGeom prst="ellipse">
              <a:avLst/>
            </a:prstGeom>
            <a:solidFill>
              <a:srgbClr val="F6A800"/>
            </a:solidFill>
            <a:ln>
              <a:solidFill>
                <a:srgbClr val="5A61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Прямоугольник 8"/>
                <p:cNvSpPr/>
                <p:nvPr/>
              </p:nvSpPr>
              <p:spPr>
                <a:xfrm>
                  <a:off x="1227470" y="3014704"/>
                  <a:ext cx="261507" cy="30777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𝑢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9" name="Прямоугольник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27470" y="3014704"/>
                  <a:ext cx="261507" cy="30777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Group 3"/>
          <p:cNvGrpSpPr/>
          <p:nvPr/>
        </p:nvGrpSpPr>
        <p:grpSpPr>
          <a:xfrm>
            <a:off x="2169546" y="3910271"/>
            <a:ext cx="261507" cy="307777"/>
            <a:chOff x="2169546" y="3910271"/>
            <a:chExt cx="261507" cy="307777"/>
          </a:xfrm>
        </p:grpSpPr>
        <p:sp>
          <p:nvSpPr>
            <p:cNvPr id="46" name="Овал 87"/>
            <p:cNvSpPr/>
            <p:nvPr/>
          </p:nvSpPr>
          <p:spPr>
            <a:xfrm>
              <a:off x="2230485" y="4006393"/>
              <a:ext cx="158654" cy="158654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5A61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1" name="Прямоугольник 150"/>
                <p:cNvSpPr/>
                <p:nvPr/>
              </p:nvSpPr>
              <p:spPr>
                <a:xfrm>
                  <a:off x="2169546" y="3910271"/>
                  <a:ext cx="261507" cy="30777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oMath>
                    </m:oMathPara>
                  </a14:m>
                  <a:endParaRPr lang="en-US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51" name="Прямоугольник 15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69546" y="3910271"/>
                  <a:ext cx="261507" cy="30777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Прямоугольник 7"/>
              <p:cNvSpPr/>
              <p:nvPr/>
            </p:nvSpPr>
            <p:spPr>
              <a:xfrm>
                <a:off x="6180492" y="2755236"/>
                <a:ext cx="106170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𝑠𝑖𝑚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,⋅)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51" name="Прямоугольник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0492" y="2755236"/>
                <a:ext cx="1061701" cy="369332"/>
              </a:xfrm>
              <a:prstGeom prst="rect">
                <a:avLst/>
              </a:prstGeom>
              <a:blipFill>
                <a:blip r:embed="rId8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204" y="3085033"/>
            <a:ext cx="3146186" cy="2131478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>
            <a:off x="4831368" y="5164693"/>
            <a:ext cx="261507" cy="307777"/>
            <a:chOff x="1227470" y="3014704"/>
            <a:chExt cx="261507" cy="307777"/>
          </a:xfrm>
        </p:grpSpPr>
        <p:sp>
          <p:nvSpPr>
            <p:cNvPr id="48" name="Овал 116"/>
            <p:cNvSpPr/>
            <p:nvPr/>
          </p:nvSpPr>
          <p:spPr>
            <a:xfrm>
              <a:off x="1290501" y="3104970"/>
              <a:ext cx="158654" cy="158654"/>
            </a:xfrm>
            <a:prstGeom prst="ellipse">
              <a:avLst/>
            </a:prstGeom>
            <a:solidFill>
              <a:srgbClr val="F6A800"/>
            </a:solidFill>
            <a:ln>
              <a:solidFill>
                <a:srgbClr val="5A61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Прямоугольник 8"/>
                <p:cNvSpPr/>
                <p:nvPr/>
              </p:nvSpPr>
              <p:spPr>
                <a:xfrm>
                  <a:off x="1227470" y="3014704"/>
                  <a:ext cx="261507" cy="30777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𝑢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49" name="Прямоугольник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27470" y="3014704"/>
                  <a:ext cx="261507" cy="30777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0" name="Group 49"/>
          <p:cNvGrpSpPr/>
          <p:nvPr/>
        </p:nvGrpSpPr>
        <p:grpSpPr>
          <a:xfrm>
            <a:off x="6871820" y="5160887"/>
            <a:ext cx="261507" cy="307777"/>
            <a:chOff x="2169546" y="3910271"/>
            <a:chExt cx="261507" cy="307777"/>
          </a:xfrm>
        </p:grpSpPr>
        <p:sp>
          <p:nvSpPr>
            <p:cNvPr id="52" name="Овал 87"/>
            <p:cNvSpPr/>
            <p:nvPr/>
          </p:nvSpPr>
          <p:spPr>
            <a:xfrm>
              <a:off x="2230485" y="4006393"/>
              <a:ext cx="158654" cy="158654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5A61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Прямоугольник 150"/>
                <p:cNvSpPr/>
                <p:nvPr/>
              </p:nvSpPr>
              <p:spPr>
                <a:xfrm>
                  <a:off x="2169546" y="3910271"/>
                  <a:ext cx="261507" cy="30777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oMath>
                    </m:oMathPara>
                  </a14:m>
                  <a:endParaRPr lang="en-US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53" name="Прямоугольник 15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69546" y="3910271"/>
                  <a:ext cx="261507" cy="307777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33882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Рисунок 15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163" y="3414277"/>
            <a:ext cx="3359751" cy="1255427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7680909" y="3496210"/>
            <a:ext cx="86433" cy="200055"/>
            <a:chOff x="7037972" y="4598261"/>
            <a:chExt cx="86433" cy="200055"/>
          </a:xfrm>
        </p:grpSpPr>
        <p:sp>
          <p:nvSpPr>
            <p:cNvPr id="122" name="Овал 173"/>
            <p:cNvSpPr/>
            <p:nvPr/>
          </p:nvSpPr>
          <p:spPr>
            <a:xfrm>
              <a:off x="7045634" y="4668254"/>
              <a:ext cx="78771" cy="78771"/>
            </a:xfrm>
            <a:prstGeom prst="ellipse">
              <a:avLst/>
            </a:prstGeom>
            <a:solidFill>
              <a:srgbClr val="F6A800"/>
            </a:solidFill>
            <a:ln>
              <a:solidFill>
                <a:srgbClr val="5A61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B1063A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/>
                <p:cNvSpPr/>
                <p:nvPr/>
              </p:nvSpPr>
              <p:spPr>
                <a:xfrm>
                  <a:off x="7037972" y="4598261"/>
                  <a:ext cx="45719" cy="20005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700" i="1">
                            <a:latin typeface="Cambria Math" panose="02040503050406030204" pitchFamily="18" charset="0"/>
                          </a:rPr>
                          <m:t>𝑢</m:t>
                        </m:r>
                      </m:oMath>
                    </m:oMathPara>
                  </a14:m>
                  <a:endParaRPr lang="en-US" sz="700" dirty="0"/>
                </a:p>
              </p:txBody>
            </p:sp>
          </mc:Choice>
          <mc:Fallback xmlns=""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37972" y="4598261"/>
                  <a:ext cx="45719" cy="200055"/>
                </a:xfrm>
                <a:prstGeom prst="rect">
                  <a:avLst/>
                </a:prstGeom>
                <a:blipFill>
                  <a:blip r:embed="rId4"/>
                  <a:stretch>
                    <a:fillRect r="-1428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1" name="Объект 11"/>
          <p:cNvSpPr>
            <a:spLocks noGrp="1"/>
          </p:cNvSpPr>
          <p:nvPr>
            <p:ph idx="1"/>
          </p:nvPr>
        </p:nvSpPr>
        <p:spPr>
          <a:xfrm>
            <a:off x="347842" y="1548431"/>
            <a:ext cx="10804481" cy="7773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VERSE </a:t>
            </a:r>
            <a:r>
              <a:rPr lang="en-US" dirty="0"/>
              <a:t>can </a:t>
            </a:r>
            <a:r>
              <a:rPr lang="en-US" dirty="0" smtClean="0"/>
              <a:t>learn </a:t>
            </a:r>
            <a:r>
              <a:rPr lang="en-US" dirty="0"/>
              <a:t>similarity </a:t>
            </a:r>
            <a:r>
              <a:rPr lang="en-US" u="sng" dirty="0" smtClean="0"/>
              <a:t>distributions</a:t>
            </a:r>
            <a:endParaRPr lang="ru-RU" dirty="0" smtClean="0"/>
          </a:p>
        </p:txBody>
      </p:sp>
      <p:sp>
        <p:nvSpPr>
          <p:cNvPr id="280" name="Облако 279"/>
          <p:cNvSpPr/>
          <p:nvPr/>
        </p:nvSpPr>
        <p:spPr>
          <a:xfrm>
            <a:off x="4215321" y="3356825"/>
            <a:ext cx="2221204" cy="1350815"/>
          </a:xfrm>
          <a:prstGeom prst="cloud">
            <a:avLst/>
          </a:prstGeom>
          <a:solidFill>
            <a:srgbClr val="FEF2D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Helvetica LT Std" panose="020B0504020202020204" pitchFamily="34" charset="0"/>
              </a:rPr>
              <a:t>Node similarities</a:t>
            </a:r>
            <a:endParaRPr lang="ru-RU" dirty="0">
              <a:solidFill>
                <a:schemeClr val="tx1"/>
              </a:solidFill>
              <a:latin typeface="Helvetica LT Std" panose="020B05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1" y="0"/>
            <a:ext cx="12192001" cy="144000"/>
          </a:xfrm>
          <a:prstGeom prst="rect">
            <a:avLst/>
          </a:prstGeom>
          <a:solidFill>
            <a:srgbClr val="F6A800"/>
          </a:solidFill>
          <a:ln>
            <a:solidFill>
              <a:srgbClr val="F6A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Rectangle 65"/>
          <p:cNvSpPr/>
          <p:nvPr/>
        </p:nvSpPr>
        <p:spPr bwMode="gray">
          <a:xfrm>
            <a:off x="-1" y="1086184"/>
            <a:ext cx="12192001" cy="36000"/>
          </a:xfrm>
          <a:prstGeom prst="rect">
            <a:avLst/>
          </a:prstGeom>
          <a:solidFill>
            <a:srgbClr val="DD64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95442" y="349008"/>
            <a:ext cx="98559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Helvetica LT Std" panose="020B0504020202020204" pitchFamily="34" charset="0"/>
              </a:rPr>
              <a:t>Yes, we can!</a:t>
            </a:r>
            <a:endParaRPr lang="ru-RU" sz="4000" dirty="0">
              <a:latin typeface="Helvetica LT Std" panose="020B0504020202020204" pitchFamily="34" charset="0"/>
            </a:endParaRPr>
          </a:p>
          <a:p>
            <a:endParaRPr lang="ru-RU" sz="3200" dirty="0">
              <a:latin typeface="Helvetica LT Std" panose="020B05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5897262" y="6356350"/>
            <a:ext cx="397476" cy="365125"/>
          </a:xfrm>
        </p:spPr>
        <p:txBody>
          <a:bodyPr/>
          <a:lstStyle/>
          <a:p>
            <a:fld id="{E2B2834D-D0AA-40A2-9296-BACCEB58240F}" type="slidenum">
              <a:rPr lang="ru-RU" smtClean="0"/>
              <a:pPr/>
              <a:t>8</a:t>
            </a:fld>
            <a:endParaRPr lang="ru-RU" dirty="0"/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8486" y="5879070"/>
            <a:ext cx="788181" cy="780377"/>
          </a:xfrm>
          <a:prstGeom prst="rect">
            <a:avLst/>
          </a:prstGeom>
        </p:spPr>
      </p:pic>
      <p:sp>
        <p:nvSpPr>
          <p:cNvPr id="281" name="Объект 11"/>
          <p:cNvSpPr txBox="1">
            <a:spLocks/>
          </p:cNvSpPr>
          <p:nvPr/>
        </p:nvSpPr>
        <p:spPr>
          <a:xfrm>
            <a:off x="195442" y="5383698"/>
            <a:ext cx="10804481" cy="99075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B1063A"/>
              </a:buClr>
              <a:buFont typeface="+mj-lt"/>
              <a:buAutoNum type="arabicPeriod"/>
              <a:defRPr sz="3200" kern="1200">
                <a:solidFill>
                  <a:schemeClr val="tx1"/>
                </a:solidFill>
                <a:latin typeface="Helvetica LT Std" panose="020B0504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1063A"/>
              </a:buClr>
              <a:buFont typeface="+mj-lt"/>
              <a:buAutoNum type="arabicPeriod"/>
              <a:defRPr sz="2800" kern="1200">
                <a:solidFill>
                  <a:schemeClr val="tx1"/>
                </a:solidFill>
                <a:latin typeface="Helvetica LT Std" panose="020B0504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1063A"/>
              </a:buClr>
              <a:buFont typeface="+mj-lt"/>
              <a:buAutoNum type="arabicPeriod"/>
              <a:defRPr sz="2400" kern="1200">
                <a:solidFill>
                  <a:schemeClr val="tx1"/>
                </a:solidFill>
                <a:latin typeface="Helvetica LT Std" panose="020B0504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1063A"/>
              </a:buClr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Helvetica LT Std" panose="020B0504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1717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1063A"/>
              </a:buClr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Helvetica LT Std" panose="020B0504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/>
              <a:t>Q1: </a:t>
            </a:r>
            <a:r>
              <a:rPr lang="en-US" b="1" dirty="0"/>
              <a:t>Which similarities can we possibly represent</a:t>
            </a:r>
            <a:r>
              <a:rPr lang="en-US" b="1" dirty="0" smtClean="0"/>
              <a:t>?</a:t>
            </a:r>
          </a:p>
          <a:p>
            <a:pPr marL="0" indent="0">
              <a:buNone/>
            </a:pPr>
            <a:r>
              <a:rPr lang="en-US" b="1" dirty="0" smtClean="0"/>
              <a:t>Q2: </a:t>
            </a:r>
            <a:r>
              <a:rPr lang="en-US" b="1" dirty="0"/>
              <a:t>What </a:t>
            </a:r>
            <a:r>
              <a:rPr lang="en-US" b="1" dirty="0" smtClean="0"/>
              <a:t>other methods have to do with similarities?</a:t>
            </a:r>
          </a:p>
        </p:txBody>
      </p:sp>
      <p:cxnSp>
        <p:nvCxnSpPr>
          <p:cNvPr id="64" name="Прямая со стрелкой 63"/>
          <p:cNvCxnSpPr>
            <a:endCxn id="280" idx="2"/>
          </p:cNvCxnSpPr>
          <p:nvPr/>
        </p:nvCxnSpPr>
        <p:spPr>
          <a:xfrm>
            <a:off x="3232727" y="4018532"/>
            <a:ext cx="989484" cy="13701"/>
          </a:xfrm>
          <a:prstGeom prst="straightConnector1">
            <a:avLst/>
          </a:prstGeom>
          <a:ln w="25400">
            <a:solidFill>
              <a:srgbClr val="DD640C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Прямая со стрелкой 148"/>
          <p:cNvCxnSpPr>
            <a:stCxn id="280" idx="0"/>
          </p:cNvCxnSpPr>
          <p:nvPr/>
        </p:nvCxnSpPr>
        <p:spPr>
          <a:xfrm>
            <a:off x="6434674" y="4032233"/>
            <a:ext cx="1055616" cy="13701"/>
          </a:xfrm>
          <a:prstGeom prst="straightConnector1">
            <a:avLst/>
          </a:prstGeom>
          <a:ln w="25400">
            <a:solidFill>
              <a:srgbClr val="DD640C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TextBox 149"/>
          <p:cNvSpPr txBox="1"/>
          <p:nvPr/>
        </p:nvSpPr>
        <p:spPr>
          <a:xfrm>
            <a:off x="7515175" y="3015747"/>
            <a:ext cx="3650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 LT Std" panose="020B0504020202020204" pitchFamily="34" charset="0"/>
              </a:rPr>
              <a:t>Self-supervised neural network</a:t>
            </a:r>
            <a:r>
              <a:rPr lang="en-US" baseline="30000" dirty="0" smtClean="0">
                <a:latin typeface="Helvetica LT Std" panose="020B0504020202020204" pitchFamily="34" charset="0"/>
              </a:rPr>
              <a:t>[1]</a:t>
            </a:r>
            <a:endParaRPr lang="ru-RU" baseline="30000" dirty="0">
              <a:latin typeface="Helvetica LT Std" panose="020B0504020202020204" pitchFamily="34" charset="0"/>
            </a:endParaRPr>
          </a:p>
        </p:txBody>
      </p:sp>
      <p:sp>
        <p:nvSpPr>
          <p:cNvPr id="152" name="Овал 151"/>
          <p:cNvSpPr/>
          <p:nvPr/>
        </p:nvSpPr>
        <p:spPr>
          <a:xfrm>
            <a:off x="10905145" y="4551542"/>
            <a:ext cx="78771" cy="78771"/>
          </a:xfrm>
          <a:prstGeom prst="ellipse">
            <a:avLst/>
          </a:prstGeom>
          <a:solidFill>
            <a:srgbClr val="B1063A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3" name="Овал 152"/>
          <p:cNvSpPr/>
          <p:nvPr/>
        </p:nvSpPr>
        <p:spPr>
          <a:xfrm>
            <a:off x="10905144" y="4439551"/>
            <a:ext cx="78771" cy="78771"/>
          </a:xfrm>
          <a:prstGeom prst="ellipse">
            <a:avLst/>
          </a:prstGeom>
          <a:solidFill>
            <a:srgbClr val="B1063A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4" name="Овал 153"/>
          <p:cNvSpPr/>
          <p:nvPr/>
        </p:nvSpPr>
        <p:spPr>
          <a:xfrm>
            <a:off x="10905143" y="4327560"/>
            <a:ext cx="78771" cy="78771"/>
          </a:xfrm>
          <a:prstGeom prst="ellipse">
            <a:avLst/>
          </a:prstGeom>
          <a:solidFill>
            <a:srgbClr val="0070C0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5" name="Овал 154"/>
          <p:cNvSpPr/>
          <p:nvPr/>
        </p:nvSpPr>
        <p:spPr>
          <a:xfrm>
            <a:off x="10905142" y="3993910"/>
            <a:ext cx="78771" cy="78771"/>
          </a:xfrm>
          <a:prstGeom prst="ellipse">
            <a:avLst/>
          </a:prstGeom>
          <a:solidFill>
            <a:srgbClr val="0070C0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6" name="Овал 155"/>
          <p:cNvSpPr/>
          <p:nvPr/>
        </p:nvSpPr>
        <p:spPr>
          <a:xfrm>
            <a:off x="10905142" y="3686372"/>
            <a:ext cx="78771" cy="78771"/>
          </a:xfrm>
          <a:prstGeom prst="ellipse">
            <a:avLst/>
          </a:prstGeom>
          <a:solidFill>
            <a:srgbClr val="F6A800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7" name="Овал 156"/>
          <p:cNvSpPr/>
          <p:nvPr/>
        </p:nvSpPr>
        <p:spPr>
          <a:xfrm>
            <a:off x="10905142" y="3568210"/>
            <a:ext cx="78771" cy="78771"/>
          </a:xfrm>
          <a:prstGeom prst="ellipse">
            <a:avLst/>
          </a:prstGeom>
          <a:solidFill>
            <a:srgbClr val="F6A800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B1063A"/>
              </a:solidFill>
            </a:endParaRPr>
          </a:p>
        </p:txBody>
      </p:sp>
      <p:sp>
        <p:nvSpPr>
          <p:cNvPr id="158" name="Овал 157"/>
          <p:cNvSpPr/>
          <p:nvPr/>
        </p:nvSpPr>
        <p:spPr>
          <a:xfrm>
            <a:off x="10905141" y="3456219"/>
            <a:ext cx="78771" cy="78771"/>
          </a:xfrm>
          <a:prstGeom prst="ellipse">
            <a:avLst/>
          </a:prstGeom>
          <a:solidFill>
            <a:srgbClr val="F6A800"/>
          </a:solidFill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9" name="TextBox 158"/>
              <p:cNvSpPr txBox="1"/>
              <p:nvPr/>
            </p:nvSpPr>
            <p:spPr>
              <a:xfrm>
                <a:off x="8369053" y="3924137"/>
                <a:ext cx="28155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59" name="TextBox 1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9053" y="3924137"/>
                <a:ext cx="281551" cy="276999"/>
              </a:xfrm>
              <a:prstGeom prst="rect">
                <a:avLst/>
              </a:prstGeom>
              <a:blipFill>
                <a:blip r:embed="rId6"/>
                <a:stretch>
                  <a:fillRect l="-21739" r="-15217" b="-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0" name="TextBox 159"/>
              <p:cNvSpPr txBox="1"/>
              <p:nvPr/>
            </p:nvSpPr>
            <p:spPr>
              <a:xfrm>
                <a:off x="10051419" y="3893076"/>
                <a:ext cx="4057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dirty="0" smtClean="0"/>
              </a:p>
            </p:txBody>
          </p:sp>
        </mc:Choice>
        <mc:Fallback xmlns="">
          <p:sp>
            <p:nvSpPr>
              <p:cNvPr id="160" name="TextBox 1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1419" y="3893076"/>
                <a:ext cx="405752" cy="276999"/>
              </a:xfrm>
              <a:prstGeom prst="rect">
                <a:avLst/>
              </a:prstGeom>
              <a:blipFill>
                <a:blip r:embed="rId7"/>
                <a:stretch>
                  <a:fillRect l="-13636" t="-4444" r="-4545" b="-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1" name="Прямая со стрелкой 160"/>
          <p:cNvCxnSpPr/>
          <p:nvPr/>
        </p:nvCxnSpPr>
        <p:spPr>
          <a:xfrm flipH="1" flipV="1">
            <a:off x="8509829" y="4201136"/>
            <a:ext cx="259976" cy="595658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Прямая со стрелкой 161"/>
          <p:cNvCxnSpPr/>
          <p:nvPr/>
        </p:nvCxnSpPr>
        <p:spPr>
          <a:xfrm flipV="1">
            <a:off x="10018419" y="4165047"/>
            <a:ext cx="163146" cy="671422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Прямоугольник 162"/>
          <p:cNvSpPr/>
          <p:nvPr/>
        </p:nvSpPr>
        <p:spPr>
          <a:xfrm>
            <a:off x="8639817" y="4754749"/>
            <a:ext cx="1647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Helvetica LT Std" panose="020B0504020202020204" pitchFamily="34" charset="0"/>
              </a:rPr>
              <a:t>representation</a:t>
            </a:r>
            <a:endParaRPr lang="ru-RU" dirty="0"/>
          </a:p>
        </p:txBody>
      </p:sp>
      <p:sp>
        <p:nvSpPr>
          <p:cNvPr id="60" name="Овал 114"/>
          <p:cNvSpPr/>
          <p:nvPr/>
        </p:nvSpPr>
        <p:spPr>
          <a:xfrm>
            <a:off x="537326" y="2821910"/>
            <a:ext cx="158654" cy="158654"/>
          </a:xfrm>
          <a:prstGeom prst="ellipse">
            <a:avLst/>
          </a:prstGeom>
          <a:noFill/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Овал 115"/>
          <p:cNvSpPr/>
          <p:nvPr/>
        </p:nvSpPr>
        <p:spPr>
          <a:xfrm>
            <a:off x="539885" y="3596239"/>
            <a:ext cx="158654" cy="158654"/>
          </a:xfrm>
          <a:prstGeom prst="ellipse">
            <a:avLst/>
          </a:prstGeom>
          <a:noFill/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117"/>
          <p:cNvSpPr/>
          <p:nvPr/>
        </p:nvSpPr>
        <p:spPr>
          <a:xfrm>
            <a:off x="1558767" y="3739857"/>
            <a:ext cx="158654" cy="158654"/>
          </a:xfrm>
          <a:prstGeom prst="ellipse">
            <a:avLst/>
          </a:prstGeom>
          <a:noFill/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Овал 118"/>
          <p:cNvSpPr/>
          <p:nvPr/>
        </p:nvSpPr>
        <p:spPr>
          <a:xfrm>
            <a:off x="1142939" y="4376233"/>
            <a:ext cx="158654" cy="158654"/>
          </a:xfrm>
          <a:prstGeom prst="ellipse">
            <a:avLst/>
          </a:prstGeom>
          <a:noFill/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Овал 119"/>
          <p:cNvSpPr/>
          <p:nvPr/>
        </p:nvSpPr>
        <p:spPr>
          <a:xfrm>
            <a:off x="727965" y="5107236"/>
            <a:ext cx="158654" cy="158654"/>
          </a:xfrm>
          <a:prstGeom prst="ellipse">
            <a:avLst/>
          </a:prstGeom>
          <a:noFill/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Овал 120"/>
          <p:cNvSpPr/>
          <p:nvPr/>
        </p:nvSpPr>
        <p:spPr>
          <a:xfrm>
            <a:off x="1696095" y="4861692"/>
            <a:ext cx="158654" cy="158654"/>
          </a:xfrm>
          <a:prstGeom prst="ellipse">
            <a:avLst/>
          </a:prstGeom>
          <a:noFill/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Овал 122"/>
          <p:cNvSpPr/>
          <p:nvPr/>
        </p:nvSpPr>
        <p:spPr>
          <a:xfrm>
            <a:off x="2484673" y="3322481"/>
            <a:ext cx="158654" cy="158654"/>
          </a:xfrm>
          <a:prstGeom prst="ellipse">
            <a:avLst/>
          </a:prstGeom>
          <a:noFill/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Овал 123"/>
          <p:cNvSpPr/>
          <p:nvPr/>
        </p:nvSpPr>
        <p:spPr>
          <a:xfrm>
            <a:off x="2879601" y="4448635"/>
            <a:ext cx="158654" cy="158654"/>
          </a:xfrm>
          <a:prstGeom prst="ellipse">
            <a:avLst/>
          </a:prstGeom>
          <a:noFill/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Овал 124"/>
          <p:cNvSpPr/>
          <p:nvPr/>
        </p:nvSpPr>
        <p:spPr>
          <a:xfrm>
            <a:off x="3038256" y="3813749"/>
            <a:ext cx="158654" cy="158654"/>
          </a:xfrm>
          <a:prstGeom prst="ellipse">
            <a:avLst/>
          </a:prstGeom>
          <a:noFill/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8" name="Прямая соединительная линия 125"/>
          <p:cNvCxnSpPr>
            <a:stCxn id="62" idx="4"/>
            <a:endCxn id="63" idx="0"/>
          </p:cNvCxnSpPr>
          <p:nvPr/>
        </p:nvCxnSpPr>
        <p:spPr>
          <a:xfrm flipH="1">
            <a:off x="1222266" y="3898512"/>
            <a:ext cx="415828" cy="477721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Прямая соединительная линия 126"/>
          <p:cNvCxnSpPr>
            <a:stCxn id="61" idx="4"/>
            <a:endCxn id="63" idx="1"/>
          </p:cNvCxnSpPr>
          <p:nvPr/>
        </p:nvCxnSpPr>
        <p:spPr>
          <a:xfrm>
            <a:off x="619213" y="3754893"/>
            <a:ext cx="546961" cy="644574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я соединительная линия 127"/>
          <p:cNvCxnSpPr>
            <a:stCxn id="62" idx="0"/>
            <a:endCxn id="117" idx="4"/>
          </p:cNvCxnSpPr>
          <p:nvPr/>
        </p:nvCxnSpPr>
        <p:spPr>
          <a:xfrm flipH="1" flipV="1">
            <a:off x="1369830" y="3263625"/>
            <a:ext cx="268265" cy="476233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Прямая соединительная линия 128"/>
          <p:cNvCxnSpPr>
            <a:stCxn id="60" idx="6"/>
            <a:endCxn id="117" idx="2"/>
          </p:cNvCxnSpPr>
          <p:nvPr/>
        </p:nvCxnSpPr>
        <p:spPr>
          <a:xfrm>
            <a:off x="695980" y="2901237"/>
            <a:ext cx="594522" cy="283060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Прямая соединительная линия 129"/>
          <p:cNvCxnSpPr>
            <a:stCxn id="60" idx="4"/>
            <a:endCxn id="61" idx="0"/>
          </p:cNvCxnSpPr>
          <p:nvPr/>
        </p:nvCxnSpPr>
        <p:spPr>
          <a:xfrm>
            <a:off x="616653" y="2980564"/>
            <a:ext cx="2559" cy="615674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Прямая соединительная линия 130"/>
          <p:cNvCxnSpPr>
            <a:stCxn id="60" idx="5"/>
            <a:endCxn id="62" idx="1"/>
          </p:cNvCxnSpPr>
          <p:nvPr/>
        </p:nvCxnSpPr>
        <p:spPr>
          <a:xfrm>
            <a:off x="672746" y="2957330"/>
            <a:ext cx="909255" cy="805762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я соединительная линия 131"/>
          <p:cNvCxnSpPr>
            <a:stCxn id="117" idx="3"/>
            <a:endCxn id="61" idx="7"/>
          </p:cNvCxnSpPr>
          <p:nvPr/>
        </p:nvCxnSpPr>
        <p:spPr>
          <a:xfrm flipH="1">
            <a:off x="675305" y="3240390"/>
            <a:ext cx="638432" cy="379083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Прямая соединительная линия 132"/>
          <p:cNvCxnSpPr>
            <a:stCxn id="93" idx="0"/>
            <a:endCxn id="63" idx="3"/>
          </p:cNvCxnSpPr>
          <p:nvPr/>
        </p:nvCxnSpPr>
        <p:spPr>
          <a:xfrm flipV="1">
            <a:off x="807293" y="4511652"/>
            <a:ext cx="358880" cy="595584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Прямая соединительная линия 133"/>
          <p:cNvCxnSpPr>
            <a:stCxn id="93" idx="6"/>
            <a:endCxn id="94" idx="2"/>
          </p:cNvCxnSpPr>
          <p:nvPr/>
        </p:nvCxnSpPr>
        <p:spPr>
          <a:xfrm flipV="1">
            <a:off x="886620" y="4941019"/>
            <a:ext cx="809476" cy="245544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я соединительная линия 134"/>
          <p:cNvCxnSpPr>
            <a:stCxn id="63" idx="5"/>
            <a:endCxn id="94" idx="1"/>
          </p:cNvCxnSpPr>
          <p:nvPr/>
        </p:nvCxnSpPr>
        <p:spPr>
          <a:xfrm>
            <a:off x="1278359" y="4511652"/>
            <a:ext cx="440971" cy="373274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135"/>
          <p:cNvCxnSpPr>
            <a:stCxn id="96" idx="0"/>
            <a:endCxn id="97" idx="4"/>
          </p:cNvCxnSpPr>
          <p:nvPr/>
        </p:nvCxnSpPr>
        <p:spPr>
          <a:xfrm flipV="1">
            <a:off x="2958929" y="3972402"/>
            <a:ext cx="158654" cy="476233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Прямая соединительная линия 136"/>
          <p:cNvCxnSpPr>
            <a:stCxn id="96" idx="1"/>
          </p:cNvCxnSpPr>
          <p:nvPr/>
        </p:nvCxnSpPr>
        <p:spPr>
          <a:xfrm flipH="1" flipV="1">
            <a:off x="2365904" y="4141812"/>
            <a:ext cx="536931" cy="330057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Прямая соединительная линия 137"/>
          <p:cNvCxnSpPr>
            <a:stCxn id="95" idx="6"/>
            <a:endCxn id="97" idx="1"/>
          </p:cNvCxnSpPr>
          <p:nvPr/>
        </p:nvCxnSpPr>
        <p:spPr>
          <a:xfrm>
            <a:off x="2643327" y="3401808"/>
            <a:ext cx="418163" cy="435175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Прямая соединительная линия 138"/>
          <p:cNvCxnSpPr>
            <a:stCxn id="63" idx="6"/>
          </p:cNvCxnSpPr>
          <p:nvPr/>
        </p:nvCxnSpPr>
        <p:spPr>
          <a:xfrm flipV="1">
            <a:off x="1301593" y="4141812"/>
            <a:ext cx="952126" cy="313748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Прямая соединительная линия 139"/>
          <p:cNvCxnSpPr>
            <a:stCxn id="62" idx="5"/>
          </p:cNvCxnSpPr>
          <p:nvPr/>
        </p:nvCxnSpPr>
        <p:spPr>
          <a:xfrm>
            <a:off x="1694186" y="3875278"/>
            <a:ext cx="536299" cy="210442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Прямая соединительная линия 140"/>
          <p:cNvCxnSpPr>
            <a:stCxn id="95" idx="3"/>
          </p:cNvCxnSpPr>
          <p:nvPr/>
        </p:nvCxnSpPr>
        <p:spPr>
          <a:xfrm flipH="1">
            <a:off x="2309812" y="3457900"/>
            <a:ext cx="198095" cy="548492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Прямая соединительная линия 141"/>
          <p:cNvCxnSpPr>
            <a:stCxn id="60" idx="6"/>
            <a:endCxn id="95" idx="1"/>
          </p:cNvCxnSpPr>
          <p:nvPr/>
        </p:nvCxnSpPr>
        <p:spPr>
          <a:xfrm>
            <a:off x="695980" y="2901237"/>
            <a:ext cx="1811927" cy="444478"/>
          </a:xfrm>
          <a:prstGeom prst="line">
            <a:avLst/>
          </a:prstGeom>
          <a:ln>
            <a:solidFill>
              <a:srgbClr val="5A61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6" name="Group 115"/>
          <p:cNvGrpSpPr/>
          <p:nvPr/>
        </p:nvGrpSpPr>
        <p:grpSpPr>
          <a:xfrm>
            <a:off x="1227470" y="3014704"/>
            <a:ext cx="261507" cy="307777"/>
            <a:chOff x="1227470" y="3014704"/>
            <a:chExt cx="261507" cy="307777"/>
          </a:xfrm>
        </p:grpSpPr>
        <p:sp>
          <p:nvSpPr>
            <p:cNvPr id="117" name="Овал 116"/>
            <p:cNvSpPr/>
            <p:nvPr/>
          </p:nvSpPr>
          <p:spPr>
            <a:xfrm>
              <a:off x="1290501" y="3104970"/>
              <a:ext cx="158654" cy="158654"/>
            </a:xfrm>
            <a:prstGeom prst="ellipse">
              <a:avLst/>
            </a:prstGeom>
            <a:solidFill>
              <a:srgbClr val="F6A800"/>
            </a:solidFill>
            <a:ln>
              <a:solidFill>
                <a:srgbClr val="5A61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8" name="Прямоугольник 8"/>
                <p:cNvSpPr/>
                <p:nvPr/>
              </p:nvSpPr>
              <p:spPr>
                <a:xfrm>
                  <a:off x="1227470" y="3014704"/>
                  <a:ext cx="261507" cy="30777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𝑢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18" name="Прямоугольник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27470" y="3014704"/>
                  <a:ext cx="261507" cy="307777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0" name="Овал 87"/>
          <p:cNvSpPr/>
          <p:nvPr/>
        </p:nvSpPr>
        <p:spPr>
          <a:xfrm>
            <a:off x="2230485" y="4006393"/>
            <a:ext cx="158654" cy="158654"/>
          </a:xfrm>
          <a:prstGeom prst="ellipse">
            <a:avLst/>
          </a:prstGeom>
          <a:noFill/>
          <a:ln>
            <a:solidFill>
              <a:srgbClr val="5A6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844396" y="3618458"/>
            <a:ext cx="1200382" cy="823328"/>
          </a:xfrm>
          <a:prstGeom prst="rect">
            <a:avLst/>
          </a:prstGeom>
        </p:spPr>
      </p:pic>
      <p:cxnSp>
        <p:nvCxnSpPr>
          <p:cNvPr id="123" name="Straight Arrow Connector 122"/>
          <p:cNvCxnSpPr/>
          <p:nvPr/>
        </p:nvCxnSpPr>
        <p:spPr>
          <a:xfrm>
            <a:off x="7446700" y="3434244"/>
            <a:ext cx="184087" cy="134992"/>
          </a:xfrm>
          <a:prstGeom prst="straightConnector1">
            <a:avLst/>
          </a:prstGeom>
          <a:ln w="38100">
            <a:solidFill>
              <a:srgbClr val="B1063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386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Объект 11"/>
          <p:cNvSpPr>
            <a:spLocks noGrp="1"/>
          </p:cNvSpPr>
          <p:nvPr>
            <p:ph idx="1"/>
          </p:nvPr>
        </p:nvSpPr>
        <p:spPr>
          <a:xfrm>
            <a:off x="347840" y="1548430"/>
            <a:ext cx="9354959" cy="4883261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We can </a:t>
            </a:r>
            <a:r>
              <a:rPr lang="en-US" u="sng" dirty="0" smtClean="0"/>
              <a:t>measure quality</a:t>
            </a:r>
            <a:r>
              <a:rPr lang="en-US" dirty="0" smtClean="0"/>
              <a:t> explicitly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We can easily </a:t>
            </a:r>
            <a:r>
              <a:rPr lang="en-US" u="sng" dirty="0" smtClean="0"/>
              <a:t>change</a:t>
            </a:r>
            <a:r>
              <a:rPr lang="en-US" dirty="0" smtClean="0"/>
              <a:t> the similarity</a:t>
            </a:r>
          </a:p>
          <a:p>
            <a:pPr marL="857250"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We test VERSE with PPR, </a:t>
            </a:r>
            <a:r>
              <a:rPr lang="en-US" dirty="0" err="1"/>
              <a:t>SimRank</a:t>
            </a:r>
            <a:r>
              <a:rPr lang="en-US" dirty="0"/>
              <a:t>, and </a:t>
            </a:r>
            <a:r>
              <a:rPr lang="en-US" dirty="0" smtClean="0"/>
              <a:t>adjacency</a:t>
            </a:r>
          </a:p>
          <a:p>
            <a:pPr marL="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Thinking about similarities provides </a:t>
            </a:r>
            <a:r>
              <a:rPr lang="en-US" u="sng" dirty="0" smtClean="0"/>
              <a:t>insight</a:t>
            </a:r>
          </a:p>
          <a:p>
            <a:pPr marL="857250"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We </a:t>
            </a:r>
            <a:r>
              <a:rPr lang="en-US" dirty="0"/>
              <a:t>show </a:t>
            </a:r>
            <a:r>
              <a:rPr lang="en-US" dirty="0" smtClean="0"/>
              <a:t>DeepWalk </a:t>
            </a:r>
            <a:r>
              <a:rPr lang="en-US" dirty="0"/>
              <a:t>&amp; </a:t>
            </a:r>
            <a:r>
              <a:rPr lang="en-US" dirty="0" smtClean="0"/>
              <a:t>node2vec </a:t>
            </a:r>
            <a:r>
              <a:rPr lang="en-US" dirty="0"/>
              <a:t>≈ </a:t>
            </a:r>
            <a:r>
              <a:rPr lang="en-US" dirty="0" smtClean="0"/>
              <a:t>PPR</a:t>
            </a:r>
          </a:p>
          <a:p>
            <a:pPr marL="857250"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VERSE uses </a:t>
            </a:r>
            <a:r>
              <a:rPr lang="en-US" u="sng" dirty="0"/>
              <a:t>1 parameter </a:t>
            </a:r>
            <a:r>
              <a:rPr lang="en-US" dirty="0"/>
              <a:t>instead of 5</a:t>
            </a:r>
            <a:endParaRPr lang="ru-RU" dirty="0"/>
          </a:p>
          <a:p>
            <a:pPr marL="857250" lvl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857250" lvl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0" indent="0">
              <a:lnSpc>
                <a:spcPct val="150000"/>
              </a:lnSpc>
              <a:buNone/>
            </a:pPr>
            <a:endParaRPr lang="ru-RU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-1" y="0"/>
            <a:ext cx="12192001" cy="144000"/>
          </a:xfrm>
          <a:prstGeom prst="rect">
            <a:avLst/>
          </a:prstGeom>
          <a:solidFill>
            <a:srgbClr val="F6A800"/>
          </a:solidFill>
          <a:ln>
            <a:solidFill>
              <a:srgbClr val="F6A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Rectangle 65"/>
          <p:cNvSpPr/>
          <p:nvPr/>
        </p:nvSpPr>
        <p:spPr bwMode="gray">
          <a:xfrm>
            <a:off x="-1" y="1086184"/>
            <a:ext cx="12192001" cy="36000"/>
          </a:xfrm>
          <a:prstGeom prst="rect">
            <a:avLst/>
          </a:prstGeom>
          <a:solidFill>
            <a:srgbClr val="DD64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95442" y="349008"/>
            <a:ext cx="98559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Helvetica LT Std" panose="020B0504020202020204" pitchFamily="34" charset="0"/>
              </a:rPr>
              <a:t>Why similarities?</a:t>
            </a:r>
            <a:endParaRPr lang="ru-RU" sz="4000" dirty="0">
              <a:latin typeface="Helvetica LT Std" panose="020B0504020202020204" pitchFamily="34" charset="0"/>
            </a:endParaRP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5897262" y="6356350"/>
            <a:ext cx="397476" cy="365125"/>
          </a:xfrm>
        </p:spPr>
        <p:txBody>
          <a:bodyPr/>
          <a:lstStyle/>
          <a:p>
            <a:fld id="{E2B2834D-D0AA-40A2-9296-BACCEB58240F}" type="slidenum">
              <a:rPr lang="ru-RU" smtClean="0"/>
              <a:pPr/>
              <a:t>9</a:t>
            </a:fld>
            <a:endParaRPr lang="ru-RU" dirty="0"/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8486" y="5879070"/>
            <a:ext cx="788181" cy="780377"/>
          </a:xfrm>
          <a:prstGeom prst="rect">
            <a:avLst/>
          </a:prstGeom>
        </p:spPr>
      </p:pic>
      <p:sp>
        <p:nvSpPr>
          <p:cNvPr id="12" name="Скругленная прямоугольная выноска 11"/>
          <p:cNvSpPr/>
          <p:nvPr/>
        </p:nvSpPr>
        <p:spPr>
          <a:xfrm>
            <a:off x="7461560" y="2304382"/>
            <a:ext cx="2327365" cy="611446"/>
          </a:xfrm>
          <a:prstGeom prst="wedgeRoundRectCallout">
            <a:avLst>
              <a:gd name="adj1" fmla="val 46449"/>
              <a:gd name="adj2" fmla="val 88157"/>
              <a:gd name="adj3" fmla="val 16667"/>
            </a:avLst>
          </a:prstGeom>
          <a:solidFill>
            <a:srgbClr val="F6A800">
              <a:alpha val="1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Why should I bother about similarities?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437" y="2266130"/>
            <a:ext cx="2425563" cy="3709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875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3456</TotalTime>
  <Words>803</Words>
  <Application>Microsoft Office PowerPoint</Application>
  <PresentationFormat>Widescreen</PresentationFormat>
  <Paragraphs>183</Paragraphs>
  <Slides>17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Helvetica Condensed</vt:lpstr>
      <vt:lpstr>Cambria Math</vt:lpstr>
      <vt:lpstr>Helvetica</vt:lpstr>
      <vt:lpstr>Verdana</vt:lpstr>
      <vt:lpstr>Helvetica LT Std</vt:lpstr>
      <vt:lpstr>Calibri</vt:lpstr>
      <vt:lpstr>Arial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Anton Tsitsulin</dc:creator>
  <cp:lastModifiedBy>Пользователь Windows</cp:lastModifiedBy>
  <cp:revision>218</cp:revision>
  <dcterms:created xsi:type="dcterms:W3CDTF">2017-07-03T08:09:06Z</dcterms:created>
  <dcterms:modified xsi:type="dcterms:W3CDTF">2018-04-26T11:41:06Z</dcterms:modified>
</cp:coreProperties>
</file>